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0364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2.png"/><Relationship Id="rId13" Type="http://schemas.openxmlformats.org/officeDocument/2006/relationships/image" Target="../media/image2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8.png"/><Relationship Id="rId13" Type="http://schemas.openxmlformats.org/officeDocument/2006/relationships/image" Target="../media/image46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39.png"/><Relationship Id="rId8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0.png"/><Relationship Id="rId13" Type="http://schemas.openxmlformats.org/officeDocument/2006/relationships/image" Target="../media/image65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Relationship Id="rId15" Type="http://schemas.openxmlformats.org/officeDocument/2006/relationships/image" Target="../media/image71.png"/><Relationship Id="rId14" Type="http://schemas.openxmlformats.org/officeDocument/2006/relationships/image" Target="../media/image74.png"/><Relationship Id="rId16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0.png"/><Relationship Id="rId7" Type="http://schemas.openxmlformats.org/officeDocument/2006/relationships/image" Target="../media/image83.png"/><Relationship Id="rId8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78.png"/><Relationship Id="rId9" Type="http://schemas.openxmlformats.org/officeDocument/2006/relationships/image" Target="../media/image101.png"/><Relationship Id="rId5" Type="http://schemas.openxmlformats.org/officeDocument/2006/relationships/image" Target="../media/image76.png"/><Relationship Id="rId6" Type="http://schemas.openxmlformats.org/officeDocument/2006/relationships/image" Target="../media/image98.png"/><Relationship Id="rId7" Type="http://schemas.openxmlformats.org/officeDocument/2006/relationships/image" Target="../media/image88.png"/><Relationship Id="rId8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9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png"/><Relationship Id="rId4" Type="http://schemas.openxmlformats.org/officeDocument/2006/relationships/image" Target="../media/image34.png"/><Relationship Id="rId5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5" Type="http://schemas.openxmlformats.org/officeDocument/2006/relationships/image" Target="../media/image100.png"/><Relationship Id="rId6" Type="http://schemas.openxmlformats.org/officeDocument/2006/relationships/image" Target="../media/image106.png"/><Relationship Id="rId7" Type="http://schemas.openxmlformats.org/officeDocument/2006/relationships/image" Target="../media/image102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png"/><Relationship Id="rId10" Type="http://schemas.openxmlformats.org/officeDocument/2006/relationships/image" Target="../media/image104.png"/><Relationship Id="rId13" Type="http://schemas.openxmlformats.org/officeDocument/2006/relationships/image" Target="../media/image114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Relationship Id="rId1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07.png"/><Relationship Id="rId8" Type="http://schemas.openxmlformats.org/officeDocument/2006/relationships/image" Target="../media/image1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180000" y="72000"/>
            <a:ext cx="9756000" cy="7344000"/>
          </a:xfrm>
          <a:prstGeom prst="rect">
            <a:avLst/>
          </a:prstGeom>
          <a:solidFill>
            <a:srgbClr val="00CC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/>
          <p:nvPr/>
        </p:nvSpPr>
        <p:spPr>
          <a:xfrm>
            <a:off x="252000" y="144000"/>
            <a:ext cx="9576000" cy="72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7"/>
          <p:cNvSpPr txBox="1"/>
          <p:nvPr/>
        </p:nvSpPr>
        <p:spPr>
          <a:xfrm>
            <a:off x="504000" y="360000"/>
            <a:ext cx="9144000" cy="676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Parte II:</a:t>
            </a:r>
            <a:br>
              <a:rPr b="0" i="0" lang="es-AR" sz="1800" u="none" cap="none" strike="noStrike"/>
            </a:br>
            <a:r>
              <a:rPr b="0" i="0" lang="es-A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Neuronas. Potenciales de acción. Modelo de Hodgkin-Huxley (HH)</a:t>
            </a:r>
            <a:br>
              <a:rPr b="0" i="0" lang="es-AR" sz="1800" u="none" cap="none" strike="noStrike"/>
            </a:br>
            <a:r>
              <a:rPr b="0" i="0" lang="es-A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1692000" y="288000"/>
            <a:ext cx="6773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Membrana y su circuito eléctrico equivalente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9400">
            <a:off x="-77400" y="5263560"/>
            <a:ext cx="5099040" cy="2182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6"/>
          <p:cNvGrpSpPr/>
          <p:nvPr/>
        </p:nvGrpSpPr>
        <p:grpSpPr>
          <a:xfrm>
            <a:off x="72000" y="1152000"/>
            <a:ext cx="4279680" cy="4212000"/>
            <a:chOff x="72000" y="1152000"/>
            <a:chExt cx="4279680" cy="4212000"/>
          </a:xfrm>
        </p:grpSpPr>
        <p:cxnSp>
          <p:nvCxnSpPr>
            <p:cNvPr id="289" name="Google Shape;289;p36"/>
            <p:cNvCxnSpPr/>
            <p:nvPr/>
          </p:nvCxnSpPr>
          <p:spPr>
            <a:xfrm flipH="1">
              <a:off x="792000" y="4140000"/>
              <a:ext cx="252000" cy="1224000"/>
            </a:xfrm>
            <a:prstGeom prst="straightConnector1">
              <a:avLst/>
            </a:prstGeom>
            <a:noFill/>
            <a:ln cap="flat" cmpd="sng" w="381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0" name="Google Shape;290;p36"/>
            <p:cNvGrpSpPr/>
            <p:nvPr/>
          </p:nvGrpSpPr>
          <p:grpSpPr>
            <a:xfrm>
              <a:off x="72000" y="1152000"/>
              <a:ext cx="4279680" cy="4212000"/>
              <a:chOff x="72000" y="1152000"/>
              <a:chExt cx="4279680" cy="4212000"/>
            </a:xfrm>
          </p:grpSpPr>
          <p:pic>
            <p:nvPicPr>
              <p:cNvPr id="291" name="Google Shape;291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17480" y="1656000"/>
                <a:ext cx="3026520" cy="271512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2" name="Google Shape;292;p36"/>
              <p:cNvCxnSpPr/>
              <p:nvPr/>
            </p:nvCxnSpPr>
            <p:spPr>
              <a:xfrm>
                <a:off x="2664000" y="1152000"/>
                <a:ext cx="0" cy="720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36"/>
              <p:cNvCxnSpPr/>
              <p:nvPr/>
            </p:nvCxnSpPr>
            <p:spPr>
              <a:xfrm>
                <a:off x="2664000" y="4176000"/>
                <a:ext cx="504000" cy="1080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36"/>
              <p:cNvCxnSpPr/>
              <p:nvPr/>
            </p:nvCxnSpPr>
            <p:spPr>
              <a:xfrm>
                <a:off x="2664000" y="4212000"/>
                <a:ext cx="792000" cy="936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36"/>
              <p:cNvCxnSpPr/>
              <p:nvPr/>
            </p:nvCxnSpPr>
            <p:spPr>
              <a:xfrm flipH="1" rot="10800000">
                <a:off x="3168000" y="4932000"/>
                <a:ext cx="864000" cy="32400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36"/>
              <p:cNvCxnSpPr/>
              <p:nvPr/>
            </p:nvCxnSpPr>
            <p:spPr>
              <a:xfrm>
                <a:off x="2664000" y="1152000"/>
                <a:ext cx="1368000" cy="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36"/>
              <p:cNvCxnSpPr/>
              <p:nvPr/>
            </p:nvCxnSpPr>
            <p:spPr>
              <a:xfrm>
                <a:off x="4032000" y="1188000"/>
                <a:ext cx="0" cy="172800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36"/>
              <p:cNvCxnSpPr/>
              <p:nvPr/>
            </p:nvCxnSpPr>
            <p:spPr>
              <a:xfrm>
                <a:off x="4032000" y="3204000"/>
                <a:ext cx="0" cy="172800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9" name="Google Shape;299;p36"/>
              <p:cNvSpPr txBox="1"/>
              <p:nvPr/>
            </p:nvSpPr>
            <p:spPr>
              <a:xfrm>
                <a:off x="3816000" y="2880000"/>
                <a:ext cx="535680" cy="346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00" strike="noStrike">
                    <a:solidFill>
                      <a:srgbClr val="FF3300"/>
                    </a:solidFill>
                    <a:latin typeface="Arial"/>
                    <a:ea typeface="Arial"/>
                    <a:cs typeface="Arial"/>
                    <a:sym typeface="Arial"/>
                  </a:rPr>
                  <a:t>Vm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0" name="Google Shape;300;p36"/>
              <p:cNvCxnSpPr/>
              <p:nvPr/>
            </p:nvCxnSpPr>
            <p:spPr>
              <a:xfrm flipH="1">
                <a:off x="576000" y="4212000"/>
                <a:ext cx="468000" cy="972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36"/>
              <p:cNvCxnSpPr/>
              <p:nvPr/>
            </p:nvCxnSpPr>
            <p:spPr>
              <a:xfrm>
                <a:off x="288000" y="3204000"/>
                <a:ext cx="0" cy="172800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36"/>
              <p:cNvCxnSpPr/>
              <p:nvPr/>
            </p:nvCxnSpPr>
            <p:spPr>
              <a:xfrm rot="10800000">
                <a:off x="288000" y="4932000"/>
                <a:ext cx="504000" cy="432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36"/>
              <p:cNvCxnSpPr/>
              <p:nvPr/>
            </p:nvCxnSpPr>
            <p:spPr>
              <a:xfrm>
                <a:off x="1008000" y="1152000"/>
                <a:ext cx="0" cy="720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36"/>
              <p:cNvCxnSpPr/>
              <p:nvPr/>
            </p:nvCxnSpPr>
            <p:spPr>
              <a:xfrm>
                <a:off x="288000" y="1188000"/>
                <a:ext cx="720000" cy="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36"/>
              <p:cNvCxnSpPr/>
              <p:nvPr/>
            </p:nvCxnSpPr>
            <p:spPr>
              <a:xfrm>
                <a:off x="288000" y="1188000"/>
                <a:ext cx="0" cy="172800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6" name="Google Shape;306;p36"/>
              <p:cNvSpPr/>
              <p:nvPr/>
            </p:nvSpPr>
            <p:spPr>
              <a:xfrm>
                <a:off x="72000" y="2808000"/>
                <a:ext cx="504000" cy="504000"/>
              </a:xfrm>
              <a:prstGeom prst="ellipse">
                <a:avLst/>
              </a:prstGeom>
              <a:solidFill>
                <a:srgbClr val="FF0066"/>
              </a:solidFill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6"/>
              <p:cNvSpPr txBox="1"/>
              <p:nvPr/>
            </p:nvSpPr>
            <p:spPr>
              <a:xfrm>
                <a:off x="144000" y="2880000"/>
                <a:ext cx="333360" cy="401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b="0" baseline="-25000" lang="es-AR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8" name="Google Shape;308;p36"/>
              <p:cNvCxnSpPr/>
              <p:nvPr/>
            </p:nvCxnSpPr>
            <p:spPr>
              <a:xfrm>
                <a:off x="360000" y="3600000"/>
                <a:ext cx="0" cy="61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9" name="Google Shape;309;p36"/>
              <p:cNvCxnSpPr/>
              <p:nvPr/>
            </p:nvCxnSpPr>
            <p:spPr>
              <a:xfrm>
                <a:off x="2232000" y="2808000"/>
                <a:ext cx="0" cy="720000"/>
              </a:xfrm>
              <a:prstGeom prst="straightConnector1">
                <a:avLst/>
              </a:prstGeom>
              <a:noFill/>
              <a:ln cap="flat" cmpd="sng" w="126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10" name="Google Shape;310;p36"/>
              <p:cNvCxnSpPr/>
              <p:nvPr/>
            </p:nvCxnSpPr>
            <p:spPr>
              <a:xfrm flipH="1" rot="10800000">
                <a:off x="2304000" y="1836000"/>
                <a:ext cx="36000" cy="1692000"/>
              </a:xfrm>
              <a:prstGeom prst="straightConnector1">
                <a:avLst/>
              </a:prstGeom>
              <a:noFill/>
              <a:ln cap="flat" cmpd="sng" w="291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1" name="Google Shape;311;p36"/>
              <p:cNvSpPr txBox="1"/>
              <p:nvPr/>
            </p:nvSpPr>
            <p:spPr>
              <a:xfrm>
                <a:off x="1944000" y="2484000"/>
                <a:ext cx="325440" cy="401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800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b="1" baseline="-25000" lang="es-AR" sz="1800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6"/>
              <p:cNvSpPr txBox="1"/>
              <p:nvPr/>
            </p:nvSpPr>
            <p:spPr>
              <a:xfrm>
                <a:off x="3168000" y="1656000"/>
                <a:ext cx="511560" cy="346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Ext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6"/>
              <p:cNvSpPr txBox="1"/>
              <p:nvPr/>
            </p:nvSpPr>
            <p:spPr>
              <a:xfrm>
                <a:off x="3312360" y="3960000"/>
                <a:ext cx="421560" cy="346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int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6"/>
              <p:cNvSpPr txBox="1"/>
              <p:nvPr/>
            </p:nvSpPr>
            <p:spPr>
              <a:xfrm>
                <a:off x="2664000" y="2403000"/>
                <a:ext cx="986760" cy="431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200" strike="noStrike">
                    <a:solidFill>
                      <a:srgbClr val="0066FF"/>
                    </a:solidFill>
                    <a:latin typeface="Arial"/>
                    <a:ea typeface="Arial"/>
                    <a:cs typeface="Arial"/>
                    <a:sym typeface="Arial"/>
                  </a:rPr>
                  <a:t>Membrana </a:t>
                </a:r>
                <a:endParaRPr b="0" sz="12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200" strike="noStrike">
                    <a:solidFill>
                      <a:srgbClr val="0066FF"/>
                    </a:solidFill>
                    <a:latin typeface="Arial"/>
                    <a:ea typeface="Arial"/>
                    <a:cs typeface="Arial"/>
                    <a:sym typeface="Arial"/>
                  </a:rPr>
                  <a:t>lipídica</a:t>
                </a:r>
                <a:endParaRPr b="0" sz="12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5" name="Google Shape;315;p36"/>
          <p:cNvGrpSpPr/>
          <p:nvPr/>
        </p:nvGrpSpPr>
        <p:grpSpPr>
          <a:xfrm>
            <a:off x="4500000" y="2700000"/>
            <a:ext cx="5364000" cy="2054160"/>
            <a:chOff x="4500000" y="2700000"/>
            <a:chExt cx="5364000" cy="2054160"/>
          </a:xfrm>
        </p:grpSpPr>
        <p:sp>
          <p:nvSpPr>
            <p:cNvPr id="316" name="Google Shape;316;p36"/>
            <p:cNvSpPr txBox="1"/>
            <p:nvPr/>
          </p:nvSpPr>
          <p:spPr>
            <a:xfrm>
              <a:off x="4500000" y="2700000"/>
              <a:ext cx="53640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CC00CC"/>
                  </a:solidFill>
                  <a:latin typeface="Arial"/>
                  <a:ea typeface="Arial"/>
                  <a:cs typeface="Arial"/>
                  <a:sym typeface="Arial"/>
                </a:rPr>
                <a:t>Canales ionicos de pérdida: se modelan como una </a:t>
              </a:r>
              <a:br>
                <a:rPr lang="es-AR" sz="1800"/>
              </a:br>
              <a:r>
                <a:rPr b="0" lang="es-AR" sz="1800" strike="noStrike">
                  <a:solidFill>
                    <a:srgbClr val="CC00CC"/>
                  </a:solidFill>
                  <a:latin typeface="Arial"/>
                  <a:ea typeface="Arial"/>
                  <a:cs typeface="Arial"/>
                  <a:sym typeface="Arial"/>
                </a:rPr>
                <a:t>resistencia y una batería 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4608000" y="3227040"/>
              <a:ext cx="5256000" cy="979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Los canales de pérdida (leak) dejan fluir iones (ej: K+) que fluyen de acuerdo a su gradiente electroquimico. La Ley de Ohm puede modelar esa corriente de pérdida, siempre presente y constante.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La pérdida produce una diferencia de potencial E</a:t>
              </a:r>
              <a:r>
                <a:rPr b="0" baseline="-25000" lang="es-AR" sz="1200" strike="noStrike"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 (gradiente ionico, canales selectivos) que establece el potencial de la membrana en reposo.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8" name="Google Shape;31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40000" y="4219920"/>
              <a:ext cx="1512000" cy="534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6"/>
            <p:cNvSpPr txBox="1"/>
            <p:nvPr/>
          </p:nvSpPr>
          <p:spPr>
            <a:xfrm>
              <a:off x="7468560" y="4225680"/>
              <a:ext cx="904680" cy="29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Ley Ohm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36"/>
          <p:cNvGrpSpPr/>
          <p:nvPr/>
        </p:nvGrpSpPr>
        <p:grpSpPr>
          <a:xfrm>
            <a:off x="4788000" y="4738320"/>
            <a:ext cx="5295600" cy="1057680"/>
            <a:chOff x="4788000" y="4738320"/>
            <a:chExt cx="5295600" cy="1057680"/>
          </a:xfrm>
        </p:grpSpPr>
        <p:pic>
          <p:nvPicPr>
            <p:cNvPr id="321" name="Google Shape;321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24000" y="5508000"/>
              <a:ext cx="1152000" cy="286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6"/>
            <p:cNvSpPr txBox="1"/>
            <p:nvPr/>
          </p:nvSpPr>
          <p:spPr>
            <a:xfrm>
              <a:off x="5292000" y="5498640"/>
              <a:ext cx="1476000" cy="297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Y considerando: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36"/>
            <p:cNvGrpSpPr/>
            <p:nvPr/>
          </p:nvGrpSpPr>
          <p:grpSpPr>
            <a:xfrm>
              <a:off x="4788000" y="4738320"/>
              <a:ext cx="5295600" cy="576000"/>
              <a:chOff x="4788000" y="4738320"/>
              <a:chExt cx="5295600" cy="576000"/>
            </a:xfrm>
          </p:grpSpPr>
          <p:sp>
            <p:nvSpPr>
              <p:cNvPr id="324" name="Google Shape;324;p36"/>
              <p:cNvSpPr txBox="1"/>
              <p:nvPr/>
            </p:nvSpPr>
            <p:spPr>
              <a:xfrm>
                <a:off x="4788000" y="4860000"/>
                <a:ext cx="1419840" cy="316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600" strike="noStrike">
                    <a:latin typeface="Arial"/>
                    <a:ea typeface="Arial"/>
                    <a:cs typeface="Arial"/>
                    <a:sym typeface="Arial"/>
                  </a:rPr>
                  <a:t>Ley Kirchhoff: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5" name="Google Shape;325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126840" y="4750560"/>
                <a:ext cx="1217160" cy="462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3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40000" y="4738320"/>
                <a:ext cx="2343600" cy="5760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7" name="Google Shape;327;p36"/>
              <p:cNvCxnSpPr/>
              <p:nvPr/>
            </p:nvCxnSpPr>
            <p:spPr>
              <a:xfrm>
                <a:off x="7380000" y="5040000"/>
                <a:ext cx="468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28" name="Google Shape;328;p36"/>
          <p:cNvGrpSpPr/>
          <p:nvPr/>
        </p:nvGrpSpPr>
        <p:grpSpPr>
          <a:xfrm>
            <a:off x="4602600" y="5616000"/>
            <a:ext cx="5621400" cy="1501560"/>
            <a:chOff x="4602600" y="5616000"/>
            <a:chExt cx="5621400" cy="1501560"/>
          </a:xfrm>
        </p:grpSpPr>
        <p:sp>
          <p:nvSpPr>
            <p:cNvPr id="329" name="Google Shape;329;p36"/>
            <p:cNvSpPr txBox="1"/>
            <p:nvPr/>
          </p:nvSpPr>
          <p:spPr>
            <a:xfrm>
              <a:off x="8356320" y="5616000"/>
              <a:ext cx="1867680" cy="845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En estacionario: V</a:t>
              </a:r>
              <a:r>
                <a:rPr b="1" baseline="-25000" lang="es-AR" sz="12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infinit 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 rot="-5485200">
              <a:off x="9126720" y="5503680"/>
              <a:ext cx="216000" cy="968760"/>
            </a:xfrm>
            <a:custGeom>
              <a:rect b="b" l="l" r="r" t="t"/>
              <a:pathLst>
                <a:path extrusionOk="0" h="2693" w="602">
                  <a:moveTo>
                    <a:pt x="0" y="0"/>
                  </a:moveTo>
                  <a:cubicBezTo>
                    <a:pt x="150" y="0"/>
                    <a:pt x="299" y="112"/>
                    <a:pt x="300" y="224"/>
                  </a:cubicBezTo>
                  <a:lnTo>
                    <a:pt x="300" y="1121"/>
                  </a:lnTo>
                  <a:cubicBezTo>
                    <a:pt x="300" y="1233"/>
                    <a:pt x="450" y="1346"/>
                    <a:pt x="601" y="1346"/>
                  </a:cubicBezTo>
                  <a:cubicBezTo>
                    <a:pt x="450" y="1346"/>
                    <a:pt x="300" y="1458"/>
                    <a:pt x="301" y="1570"/>
                  </a:cubicBezTo>
                  <a:lnTo>
                    <a:pt x="301" y="2467"/>
                  </a:lnTo>
                  <a:cubicBezTo>
                    <a:pt x="301" y="2579"/>
                    <a:pt x="150" y="2692"/>
                    <a:pt x="0" y="2692"/>
                  </a:cubicBezTo>
                </a:path>
              </a:pathLst>
            </a:custGeom>
            <a:noFill/>
            <a:ln cap="flat" cmpd="sng" w="9525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" name="Google Shape;331;p36"/>
            <p:cNvGrpSpPr/>
            <p:nvPr/>
          </p:nvGrpSpPr>
          <p:grpSpPr>
            <a:xfrm>
              <a:off x="4602600" y="6156000"/>
              <a:ext cx="5297400" cy="961560"/>
              <a:chOff x="4602600" y="6156000"/>
              <a:chExt cx="5297400" cy="961560"/>
            </a:xfrm>
          </p:grpSpPr>
          <p:pic>
            <p:nvPicPr>
              <p:cNvPr id="332" name="Google Shape;332;p3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602600" y="6156000"/>
                <a:ext cx="3533400" cy="961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3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085600" y="6300000"/>
                <a:ext cx="266400" cy="399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3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280000" y="6221160"/>
                <a:ext cx="504360" cy="7426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3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640000" y="6221160"/>
                <a:ext cx="1152000" cy="4586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Google Shape;336;p36"/>
              <p:cNvSpPr/>
              <p:nvPr/>
            </p:nvSpPr>
            <p:spPr>
              <a:xfrm>
                <a:off x="4716000" y="6156000"/>
                <a:ext cx="5184000" cy="900000"/>
              </a:xfrm>
              <a:prstGeom prst="rect">
                <a:avLst/>
              </a:prstGeom>
              <a:noFill/>
              <a:ln cap="flat" cmpd="sng" w="19075">
                <a:solidFill>
                  <a:srgbClr val="FF00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" name="Google Shape;337;p36"/>
          <p:cNvGrpSpPr/>
          <p:nvPr/>
        </p:nvGrpSpPr>
        <p:grpSpPr>
          <a:xfrm>
            <a:off x="4356000" y="936000"/>
            <a:ext cx="5380560" cy="1468800"/>
            <a:chOff x="4356000" y="936000"/>
            <a:chExt cx="5380560" cy="1468800"/>
          </a:xfrm>
        </p:grpSpPr>
        <p:sp>
          <p:nvSpPr>
            <p:cNvPr id="338" name="Google Shape;338;p36"/>
            <p:cNvSpPr txBox="1"/>
            <p:nvPr/>
          </p:nvSpPr>
          <p:spPr>
            <a:xfrm>
              <a:off x="4356000" y="936000"/>
              <a:ext cx="53805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Membrana lipídica: se modela como un Capacitor. 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6"/>
            <p:cNvSpPr txBox="1"/>
            <p:nvPr/>
          </p:nvSpPr>
          <p:spPr>
            <a:xfrm>
              <a:off x="4428000" y="1319040"/>
              <a:ext cx="5256000" cy="876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La membrana aísla el interior del exterior ambos fluidos son conductores y tienen cargas netas (en la cercania a la membrana). La membrana es un dispositivo que acumula cargas  y  permite INTEGRAR inputs a lo largo del tiempo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" name="Google Shape;340;p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23040" y="1944000"/>
              <a:ext cx="127296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981480" y="1944000"/>
              <a:ext cx="1226520" cy="46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880" y="2160000"/>
            <a:ext cx="633312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2768760" y="144000"/>
            <a:ext cx="4143240" cy="503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Inyectamos una corriente I</a:t>
            </a:r>
            <a:r>
              <a:rPr b="1" baseline="-25000" lang="es-AR" sz="2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37"/>
          <p:cNvGrpSpPr/>
          <p:nvPr/>
        </p:nvGrpSpPr>
        <p:grpSpPr>
          <a:xfrm>
            <a:off x="390600" y="1008000"/>
            <a:ext cx="5297400" cy="961560"/>
            <a:chOff x="390600" y="1008000"/>
            <a:chExt cx="5297400" cy="961560"/>
          </a:xfrm>
        </p:grpSpPr>
        <p:pic>
          <p:nvPicPr>
            <p:cNvPr id="349" name="Google Shape;349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600" y="1008000"/>
              <a:ext cx="3533400" cy="961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3600" y="1152000"/>
              <a:ext cx="266400" cy="3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8000" y="1073160"/>
              <a:ext cx="504360" cy="742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28000" y="1073160"/>
              <a:ext cx="1152000" cy="45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7"/>
            <p:cNvSpPr/>
            <p:nvPr/>
          </p:nvSpPr>
          <p:spPr>
            <a:xfrm>
              <a:off x="504000" y="1008000"/>
              <a:ext cx="5184000" cy="900000"/>
            </a:xfrm>
            <a:prstGeom prst="rect">
              <a:avLst/>
            </a:prstGeom>
            <a:noFill/>
            <a:ln cap="flat" cmpd="sng" w="1907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7"/>
          <p:cNvSpPr txBox="1"/>
          <p:nvPr/>
        </p:nvSpPr>
        <p:spPr>
          <a:xfrm>
            <a:off x="6192000" y="1152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Considerando que el canal de leak es de K</a:t>
            </a:r>
            <a:r>
              <a:rPr b="0" baseline="30000" lang="es-AR" sz="1800" strike="noStrike">
                <a:latin typeface="Arial"/>
                <a:ea typeface="Arial"/>
                <a:cs typeface="Arial"/>
                <a:sym typeface="Arial"/>
              </a:rPr>
              <a:t>+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8"/>
          <p:cNvGrpSpPr/>
          <p:nvPr/>
        </p:nvGrpSpPr>
        <p:grpSpPr>
          <a:xfrm>
            <a:off x="590760" y="771120"/>
            <a:ext cx="8913240" cy="2959200"/>
            <a:chOff x="590760" y="771120"/>
            <a:chExt cx="8913240" cy="2959200"/>
          </a:xfrm>
        </p:grpSpPr>
        <p:pic>
          <p:nvPicPr>
            <p:cNvPr id="360" name="Google Shape;36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600" y="1296000"/>
              <a:ext cx="7943400" cy="20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8"/>
            <p:cNvSpPr txBox="1"/>
            <p:nvPr/>
          </p:nvSpPr>
          <p:spPr>
            <a:xfrm>
              <a:off x="590760" y="771120"/>
              <a:ext cx="27424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Dos escalas temporales: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8"/>
            <p:cNvSpPr txBox="1"/>
            <p:nvPr/>
          </p:nvSpPr>
          <p:spPr>
            <a:xfrm>
              <a:off x="4492080" y="936000"/>
              <a:ext cx="50119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Potencial de acción (espiga): muy rápido (1ms)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792000" y="3384000"/>
              <a:ext cx="636804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Intervalos entre PA: mayor parte del tiempo Integra estimulos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" name="Google Shape;364;p38"/>
            <p:cNvCxnSpPr/>
            <p:nvPr/>
          </p:nvCxnSpPr>
          <p:spPr>
            <a:xfrm flipH="1" rot="10800000">
              <a:off x="7158600" y="3096000"/>
              <a:ext cx="545400" cy="504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5" name="Google Shape;365;p38"/>
            <p:cNvCxnSpPr/>
            <p:nvPr/>
          </p:nvCxnSpPr>
          <p:spPr>
            <a:xfrm flipH="1">
              <a:off x="6696000" y="1282320"/>
              <a:ext cx="72000" cy="37368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66" name="Google Shape;366;p38"/>
          <p:cNvSpPr txBox="1"/>
          <p:nvPr/>
        </p:nvSpPr>
        <p:spPr>
          <a:xfrm>
            <a:off x="864000" y="3888000"/>
            <a:ext cx="9000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Recordar: la forma de la ‘onda’ de la espiga no aporta información relevante (son muy parecidas)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432000" y="180000"/>
            <a:ext cx="915264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Cómo modelar los disparos neuronales? Modelo Integrate and Fire 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8"/>
          <p:cNvGrpSpPr/>
          <p:nvPr/>
        </p:nvGrpSpPr>
        <p:grpSpPr>
          <a:xfrm>
            <a:off x="405720" y="4765680"/>
            <a:ext cx="9890032" cy="2544087"/>
            <a:chOff x="405720" y="4765680"/>
            <a:chExt cx="9890032" cy="2544087"/>
          </a:xfrm>
        </p:grpSpPr>
        <p:sp>
          <p:nvSpPr>
            <p:cNvPr id="369" name="Google Shape;369;p38"/>
            <p:cNvSpPr txBox="1"/>
            <p:nvPr/>
          </p:nvSpPr>
          <p:spPr>
            <a:xfrm>
              <a:off x="405720" y="4765680"/>
              <a:ext cx="62902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Nuestro modelo tiene que capturar esas dos temporalidades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8"/>
            <p:cNvSpPr txBox="1"/>
            <p:nvPr/>
          </p:nvSpPr>
          <p:spPr>
            <a:xfrm>
              <a:off x="474480" y="5652000"/>
              <a:ext cx="3557520" cy="912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FF3333"/>
                  </a:solidFill>
                  <a:latin typeface="Arial"/>
                  <a:ea typeface="Arial"/>
                  <a:cs typeface="Arial"/>
                  <a:sym typeface="Arial"/>
                </a:rPr>
                <a:t>Umbral</a:t>
              </a: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: de forma “artificial” se resetea el potencial al valor de reposo E</a:t>
              </a:r>
              <a:r>
                <a:rPr b="0" baseline="-25000" lang="es-AR" sz="1800" strike="noStrike">
                  <a:latin typeface="Arial"/>
                  <a:ea typeface="Arial"/>
                  <a:cs typeface="Arial"/>
                  <a:sym typeface="Arial"/>
                </a:rPr>
                <a:t>L</a:t>
              </a: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 cuando V</a:t>
              </a:r>
              <a:r>
                <a:rPr b="0" baseline="-25000" lang="es-AR" sz="1800" strike="noStrike">
                  <a:latin typeface="Arial"/>
                  <a:ea typeface="Arial"/>
                  <a:cs typeface="Arial"/>
                  <a:sym typeface="Arial"/>
                </a:rPr>
                <a:t>m  </a:t>
              </a: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= V</a:t>
              </a:r>
              <a:r>
                <a:rPr b="0" baseline="-25000" lang="es-AR" sz="1800" strike="noStrike">
                  <a:latin typeface="Arial"/>
                  <a:ea typeface="Arial"/>
                  <a:cs typeface="Arial"/>
                  <a:sym typeface="Arial"/>
                </a:rPr>
                <a:t>umbral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38"/>
            <p:cNvGrpSpPr/>
            <p:nvPr/>
          </p:nvGrpSpPr>
          <p:grpSpPr>
            <a:xfrm>
              <a:off x="3816000" y="5039673"/>
              <a:ext cx="6479752" cy="2270095"/>
              <a:chOff x="3816000" y="5039673"/>
              <a:chExt cx="6479752" cy="2270095"/>
            </a:xfrm>
          </p:grpSpPr>
          <p:pic>
            <p:nvPicPr>
              <p:cNvPr id="372" name="Google Shape;372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59400">
                <a:off x="5178240" y="5083560"/>
                <a:ext cx="5099040" cy="218232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73" name="Google Shape;373;p38"/>
              <p:cNvCxnSpPr/>
              <p:nvPr/>
            </p:nvCxnSpPr>
            <p:spPr>
              <a:xfrm rot="10800000">
                <a:off x="4428000" y="5400000"/>
                <a:ext cx="180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38"/>
              <p:cNvCxnSpPr/>
              <p:nvPr/>
            </p:nvCxnSpPr>
            <p:spPr>
              <a:xfrm rot="10800000">
                <a:off x="4464000" y="6948000"/>
                <a:ext cx="180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5" name="Google Shape;375;p38"/>
              <p:cNvSpPr/>
              <p:nvPr/>
            </p:nvSpPr>
            <p:spPr>
              <a:xfrm>
                <a:off x="3816000" y="5616000"/>
                <a:ext cx="1344240" cy="1152000"/>
              </a:xfrm>
              <a:prstGeom prst="ellipse">
                <a:avLst/>
              </a:prstGeom>
              <a:solidFill>
                <a:srgbClr val="CCCCFF"/>
              </a:solidFill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8"/>
              <p:cNvSpPr txBox="1"/>
              <p:nvPr/>
            </p:nvSpPr>
            <p:spPr>
              <a:xfrm>
                <a:off x="3976560" y="5919840"/>
                <a:ext cx="1082880" cy="489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400" strike="noStrike">
                    <a:solidFill>
                      <a:srgbClr val="FF0066"/>
                    </a:solidFill>
                    <a:latin typeface="Arial"/>
                    <a:ea typeface="Arial"/>
                    <a:cs typeface="Arial"/>
                    <a:sym typeface="Arial"/>
                  </a:rPr>
                  <a:t>Generador </a:t>
                </a:r>
                <a:br>
                  <a:rPr lang="es-AR" sz="1800"/>
                </a:br>
                <a:r>
                  <a:rPr b="0" lang="es-AR" sz="1400" strike="noStrike">
                    <a:solidFill>
                      <a:srgbClr val="FF0066"/>
                    </a:solidFill>
                    <a:latin typeface="Arial"/>
                    <a:ea typeface="Arial"/>
                    <a:cs typeface="Arial"/>
                    <a:sym typeface="Arial"/>
                  </a:rPr>
                  <a:t>de espigas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8"/>
              <p:cNvCxnSpPr/>
              <p:nvPr/>
            </p:nvCxnSpPr>
            <p:spPr>
              <a:xfrm rot="10800000">
                <a:off x="4428000" y="5400000"/>
                <a:ext cx="0" cy="21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38"/>
              <p:cNvCxnSpPr/>
              <p:nvPr/>
            </p:nvCxnSpPr>
            <p:spPr>
              <a:xfrm rot="10800000">
                <a:off x="4464000" y="6768000"/>
                <a:ext cx="0" cy="18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" y="1332000"/>
            <a:ext cx="10079640" cy="4942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39"/>
          <p:cNvCxnSpPr/>
          <p:nvPr/>
        </p:nvCxnSpPr>
        <p:spPr>
          <a:xfrm rot="10800000">
            <a:off x="3888000" y="6084000"/>
            <a:ext cx="0" cy="288000"/>
          </a:xfrm>
          <a:prstGeom prst="straightConnector1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39"/>
          <p:cNvCxnSpPr/>
          <p:nvPr/>
        </p:nvCxnSpPr>
        <p:spPr>
          <a:xfrm rot="10800000">
            <a:off x="4932000" y="6084000"/>
            <a:ext cx="0" cy="288000"/>
          </a:xfrm>
          <a:prstGeom prst="straightConnector1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39"/>
          <p:cNvCxnSpPr/>
          <p:nvPr/>
        </p:nvCxnSpPr>
        <p:spPr>
          <a:xfrm rot="10800000">
            <a:off x="6048000" y="6084000"/>
            <a:ext cx="0" cy="288000"/>
          </a:xfrm>
          <a:prstGeom prst="straightConnector1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39"/>
          <p:cNvSpPr txBox="1"/>
          <p:nvPr/>
        </p:nvSpPr>
        <p:spPr>
          <a:xfrm>
            <a:off x="540360" y="6912000"/>
            <a:ext cx="33141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la frecuencia de disparo (FD):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>
            <a:off x="3888000" y="1512000"/>
            <a:ext cx="0" cy="756000"/>
          </a:xfrm>
          <a:prstGeom prst="straightConnector1">
            <a:avLst/>
          </a:prstGeom>
          <a:noFill/>
          <a:ln cap="flat" cmpd="sng" w="19075">
            <a:solidFill>
              <a:srgbClr val="FF00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p39"/>
          <p:cNvSpPr txBox="1"/>
          <p:nvPr/>
        </p:nvSpPr>
        <p:spPr>
          <a:xfrm>
            <a:off x="3024000" y="1165680"/>
            <a:ext cx="22338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“Disparos” (espigas)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574200" y="6097680"/>
            <a:ext cx="21574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Numero de espigas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39"/>
          <p:cNvCxnSpPr/>
          <p:nvPr/>
        </p:nvCxnSpPr>
        <p:spPr>
          <a:xfrm>
            <a:off x="2808000" y="6274440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2" name="Google Shape;392;p39"/>
          <p:cNvSpPr txBox="1"/>
          <p:nvPr/>
        </p:nvSpPr>
        <p:spPr>
          <a:xfrm>
            <a:off x="1559520" y="188640"/>
            <a:ext cx="704340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6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Soluciones numéricas de Integrate and Fire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9"/>
          <p:cNvCxnSpPr/>
          <p:nvPr/>
        </p:nvCxnSpPr>
        <p:spPr>
          <a:xfrm>
            <a:off x="3888000" y="6012000"/>
            <a:ext cx="1080000" cy="0"/>
          </a:xfrm>
          <a:prstGeom prst="straightConnector1">
            <a:avLst/>
          </a:prstGeom>
          <a:noFill/>
          <a:ln cap="flat" cmpd="sng" w="29150">
            <a:solidFill>
              <a:srgbClr val="3465A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4" name="Google Shape;394;p39"/>
          <p:cNvSpPr txBox="1"/>
          <p:nvPr/>
        </p:nvSpPr>
        <p:spPr>
          <a:xfrm>
            <a:off x="4223160" y="5580000"/>
            <a:ext cx="3848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∆t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39"/>
          <p:cNvGrpSpPr/>
          <p:nvPr/>
        </p:nvGrpSpPr>
        <p:grpSpPr>
          <a:xfrm>
            <a:off x="3924000" y="6804000"/>
            <a:ext cx="396360" cy="598320"/>
            <a:chOff x="3924000" y="6804000"/>
            <a:chExt cx="396360" cy="598320"/>
          </a:xfrm>
        </p:grpSpPr>
        <p:sp>
          <p:nvSpPr>
            <p:cNvPr id="396" name="Google Shape;396;p39"/>
            <p:cNvSpPr txBox="1"/>
            <p:nvPr/>
          </p:nvSpPr>
          <p:spPr>
            <a:xfrm>
              <a:off x="3996000" y="6804000"/>
              <a:ext cx="293400" cy="316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" name="Google Shape;397;p39"/>
            <p:cNvCxnSpPr/>
            <p:nvPr/>
          </p:nvCxnSpPr>
          <p:spPr>
            <a:xfrm>
              <a:off x="3924000" y="7092000"/>
              <a:ext cx="365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8" name="Google Shape;398;p39"/>
            <p:cNvSpPr txBox="1"/>
            <p:nvPr/>
          </p:nvSpPr>
          <p:spPr>
            <a:xfrm>
              <a:off x="3935520" y="7056000"/>
              <a:ext cx="38484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∆t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39"/>
          <p:cNvSpPr txBox="1"/>
          <p:nvPr/>
        </p:nvSpPr>
        <p:spPr>
          <a:xfrm>
            <a:off x="4428360" y="6912000"/>
            <a:ext cx="4605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 Cómo depende de la corriente inyectada?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/>
        </p:nvSpPr>
        <p:spPr>
          <a:xfrm>
            <a:off x="2592000" y="252000"/>
            <a:ext cx="465372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Modelo de Hodgkin - Huxley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2124000" y="792000"/>
            <a:ext cx="58320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lograron describir la generación y propagación del potencial de acción en el axón gigante de calamar, como así también explicar sus principales propiedades.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520" y="216000"/>
            <a:ext cx="1284480" cy="16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000" y="468000"/>
            <a:ext cx="163872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/>
        </p:nvSpPr>
        <p:spPr>
          <a:xfrm>
            <a:off x="540000" y="1908000"/>
            <a:ext cx="114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Nature (1939)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40"/>
          <p:cNvGrpSpPr/>
          <p:nvPr/>
        </p:nvGrpSpPr>
        <p:grpSpPr>
          <a:xfrm>
            <a:off x="1872000" y="1836360"/>
            <a:ext cx="7628400" cy="2303247"/>
            <a:chOff x="1872000" y="1836360"/>
            <a:chExt cx="7628400" cy="2303247"/>
          </a:xfrm>
        </p:grpSpPr>
        <p:grpSp>
          <p:nvGrpSpPr>
            <p:cNvPr id="410" name="Google Shape;410;p40"/>
            <p:cNvGrpSpPr/>
            <p:nvPr/>
          </p:nvGrpSpPr>
          <p:grpSpPr>
            <a:xfrm>
              <a:off x="1872000" y="1869513"/>
              <a:ext cx="6479752" cy="2270095"/>
              <a:chOff x="1872000" y="1869513"/>
              <a:chExt cx="6479752" cy="2270095"/>
            </a:xfrm>
          </p:grpSpPr>
          <p:pic>
            <p:nvPicPr>
              <p:cNvPr id="411" name="Google Shape;411;p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59400">
                <a:off x="3234240" y="1913400"/>
                <a:ext cx="5099040" cy="218232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12" name="Google Shape;412;p40"/>
              <p:cNvCxnSpPr/>
              <p:nvPr/>
            </p:nvCxnSpPr>
            <p:spPr>
              <a:xfrm rot="10800000">
                <a:off x="2484000" y="2229840"/>
                <a:ext cx="180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40"/>
              <p:cNvCxnSpPr/>
              <p:nvPr/>
            </p:nvCxnSpPr>
            <p:spPr>
              <a:xfrm rot="10800000">
                <a:off x="2520000" y="3777840"/>
                <a:ext cx="180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14" name="Google Shape;414;p40"/>
              <p:cNvSpPr/>
              <p:nvPr/>
            </p:nvSpPr>
            <p:spPr>
              <a:xfrm>
                <a:off x="1872000" y="2445840"/>
                <a:ext cx="1344240" cy="1152000"/>
              </a:xfrm>
              <a:prstGeom prst="ellipse">
                <a:avLst/>
              </a:prstGeom>
              <a:solidFill>
                <a:srgbClr val="CCCCFF"/>
              </a:solidFill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 txBox="1"/>
              <p:nvPr/>
            </p:nvSpPr>
            <p:spPr>
              <a:xfrm>
                <a:off x="2032560" y="2749680"/>
                <a:ext cx="1082880" cy="489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400" strike="noStrike">
                    <a:solidFill>
                      <a:srgbClr val="FF0066"/>
                    </a:solidFill>
                    <a:latin typeface="Arial"/>
                    <a:ea typeface="Arial"/>
                    <a:cs typeface="Arial"/>
                    <a:sym typeface="Arial"/>
                  </a:rPr>
                  <a:t>Generador </a:t>
                </a:r>
                <a:br>
                  <a:rPr lang="es-AR" sz="1800"/>
                </a:br>
                <a:r>
                  <a:rPr b="0" lang="es-AR" sz="1400" strike="noStrike">
                    <a:solidFill>
                      <a:srgbClr val="FF0066"/>
                    </a:solidFill>
                    <a:latin typeface="Arial"/>
                    <a:ea typeface="Arial"/>
                    <a:cs typeface="Arial"/>
                    <a:sym typeface="Arial"/>
                  </a:rPr>
                  <a:t>de espigas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6" name="Google Shape;416;p40"/>
              <p:cNvCxnSpPr/>
              <p:nvPr/>
            </p:nvCxnSpPr>
            <p:spPr>
              <a:xfrm rot="10800000">
                <a:off x="2484000" y="2229840"/>
                <a:ext cx="0" cy="21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40"/>
              <p:cNvCxnSpPr/>
              <p:nvPr/>
            </p:nvCxnSpPr>
            <p:spPr>
              <a:xfrm rot="10800000">
                <a:off x="2520000" y="3597840"/>
                <a:ext cx="0" cy="18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18" name="Google Shape;418;p40"/>
            <p:cNvSpPr txBox="1"/>
            <p:nvPr/>
          </p:nvSpPr>
          <p:spPr>
            <a:xfrm>
              <a:off x="8352000" y="1836360"/>
              <a:ext cx="11484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Nature (1939)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360000" y="3597840"/>
            <a:ext cx="9504000" cy="3854160"/>
            <a:chOff x="360000" y="3597840"/>
            <a:chExt cx="9504000" cy="3854160"/>
          </a:xfrm>
        </p:grpSpPr>
        <p:pic>
          <p:nvPicPr>
            <p:cNvPr id="420" name="Google Shape;420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78920" y="4688640"/>
              <a:ext cx="6085080" cy="27633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1" name="Google Shape;421;p40"/>
            <p:cNvCxnSpPr/>
            <p:nvPr/>
          </p:nvCxnSpPr>
          <p:spPr>
            <a:xfrm>
              <a:off x="5040000" y="4248000"/>
              <a:ext cx="0" cy="576000"/>
            </a:xfrm>
            <a:prstGeom prst="straightConnector1">
              <a:avLst/>
            </a:prstGeom>
            <a:noFill/>
            <a:ln cap="flat" cmpd="sng" w="38150">
              <a:solidFill>
                <a:srgbClr val="00CC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22" name="Google Shape;422;p40"/>
            <p:cNvSpPr/>
            <p:nvPr/>
          </p:nvSpPr>
          <p:spPr>
            <a:xfrm>
              <a:off x="1944000" y="5076000"/>
              <a:ext cx="2376000" cy="2016000"/>
            </a:xfrm>
            <a:prstGeom prst="ellipse">
              <a:avLst/>
            </a:prstGeom>
            <a:noFill/>
            <a:ln cap="flat" cmpd="sng" w="29150">
              <a:solidFill>
                <a:srgbClr val="CCC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" name="Google Shape;423;p40"/>
            <p:cNvCxnSpPr/>
            <p:nvPr/>
          </p:nvCxnSpPr>
          <p:spPr>
            <a:xfrm>
              <a:off x="2304000" y="3597840"/>
              <a:ext cx="216000" cy="1586160"/>
            </a:xfrm>
            <a:prstGeom prst="straightConnector1">
              <a:avLst/>
            </a:prstGeom>
            <a:noFill/>
            <a:ln cap="flat" cmpd="sng" w="29150">
              <a:solidFill>
                <a:srgbClr val="CCCC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24" name="Google Shape;424;p40"/>
            <p:cNvSpPr txBox="1"/>
            <p:nvPr/>
          </p:nvSpPr>
          <p:spPr>
            <a:xfrm>
              <a:off x="360000" y="4788000"/>
              <a:ext cx="1512000" cy="1455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El ‘generador de espigas’ se modela con los comportamientos de los canales ionicos dependientes del voltaje (Na+ y K+)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 txBox="1"/>
            <p:nvPr/>
          </p:nvSpPr>
          <p:spPr>
            <a:xfrm>
              <a:off x="396000" y="6408360"/>
              <a:ext cx="1512000" cy="77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Similar a las consideraciones para el canal ‘leak’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0"/>
            <p:cNvSpPr txBox="1"/>
            <p:nvPr/>
          </p:nvSpPr>
          <p:spPr>
            <a:xfrm>
              <a:off x="7848000" y="5177880"/>
              <a:ext cx="2016000" cy="1626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Hodgkin y Huxley [1952] realizaron una integración del sistema, logrando de manera destacada reproducir las principales características observadas para el potencial de acción.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/>
        </p:nvSpPr>
        <p:spPr>
          <a:xfrm>
            <a:off x="2484360" y="108000"/>
            <a:ext cx="493704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Modelo de Hodgkin - Huxley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440" y="736920"/>
            <a:ext cx="3643560" cy="2251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1"/>
          <p:cNvGrpSpPr/>
          <p:nvPr/>
        </p:nvGrpSpPr>
        <p:grpSpPr>
          <a:xfrm>
            <a:off x="1080000" y="2593440"/>
            <a:ext cx="8928000" cy="2287800"/>
            <a:chOff x="1080000" y="2593440"/>
            <a:chExt cx="8928000" cy="2287800"/>
          </a:xfrm>
        </p:grpSpPr>
        <p:pic>
          <p:nvPicPr>
            <p:cNvPr id="434" name="Google Shape;43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6000" y="3312000"/>
              <a:ext cx="2592000" cy="407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20000" y="3276000"/>
              <a:ext cx="2592000" cy="447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96000" y="2593440"/>
              <a:ext cx="1722960" cy="3585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7" name="Google Shape;437;p41"/>
            <p:cNvCxnSpPr/>
            <p:nvPr/>
          </p:nvCxnSpPr>
          <p:spPr>
            <a:xfrm>
              <a:off x="5040000" y="2772000"/>
              <a:ext cx="720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8" name="Google Shape;438;p41"/>
            <p:cNvCxnSpPr/>
            <p:nvPr/>
          </p:nvCxnSpPr>
          <p:spPr>
            <a:xfrm flipH="1">
              <a:off x="3528000" y="2988000"/>
              <a:ext cx="216000" cy="28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9" name="Google Shape;439;p41"/>
            <p:cNvCxnSpPr/>
            <p:nvPr/>
          </p:nvCxnSpPr>
          <p:spPr>
            <a:xfrm>
              <a:off x="4320000" y="2988000"/>
              <a:ext cx="216000" cy="28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0" name="Google Shape;440;p41"/>
            <p:cNvCxnSpPr/>
            <p:nvPr/>
          </p:nvCxnSpPr>
          <p:spPr>
            <a:xfrm>
              <a:off x="1800000" y="3672000"/>
              <a:ext cx="864000" cy="0"/>
            </a:xfrm>
            <a:prstGeom prst="straightConnector1">
              <a:avLst/>
            </a:prstGeom>
            <a:noFill/>
            <a:ln cap="flat" cmpd="sng" w="291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41"/>
            <p:cNvCxnSpPr/>
            <p:nvPr/>
          </p:nvCxnSpPr>
          <p:spPr>
            <a:xfrm>
              <a:off x="4968000" y="3672000"/>
              <a:ext cx="864000" cy="0"/>
            </a:xfrm>
            <a:prstGeom prst="straightConnector1">
              <a:avLst/>
            </a:prstGeom>
            <a:noFill/>
            <a:ln cap="flat" cmpd="sng" w="291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2" name="Google Shape;442;p41"/>
            <p:cNvSpPr txBox="1"/>
            <p:nvPr/>
          </p:nvSpPr>
          <p:spPr>
            <a:xfrm>
              <a:off x="1080000" y="3888000"/>
              <a:ext cx="5929200" cy="99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La clave: asumieron que las conductancias de Na</a:t>
              </a:r>
              <a:r>
                <a:rPr b="0" baseline="3000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 y K</a:t>
              </a:r>
              <a:r>
                <a:rPr b="0" baseline="3000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Son dinámicos y dependen del voltaje! </a:t>
              </a:r>
              <a:br>
                <a:rPr lang="es-AR" sz="1800"/>
              </a:b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Son los términos claves para generar los potenciales de acción 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41"/>
            <p:cNvCxnSpPr/>
            <p:nvPr/>
          </p:nvCxnSpPr>
          <p:spPr>
            <a:xfrm>
              <a:off x="2592000" y="3780000"/>
              <a:ext cx="360000" cy="28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4" name="Google Shape;444;p41"/>
            <p:cNvCxnSpPr/>
            <p:nvPr/>
          </p:nvCxnSpPr>
          <p:spPr>
            <a:xfrm flipH="1">
              <a:off x="5040000" y="3780000"/>
              <a:ext cx="360000" cy="288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45" name="Google Shape;445;p41"/>
            <p:cNvSpPr/>
            <p:nvPr/>
          </p:nvSpPr>
          <p:spPr>
            <a:xfrm>
              <a:off x="6912000" y="3960000"/>
              <a:ext cx="144000" cy="576000"/>
            </a:xfrm>
            <a:custGeom>
              <a:rect b="b" l="l" r="r" t="t"/>
              <a:pathLst>
                <a:path extrusionOk="0" h="1601" w="402">
                  <a:moveTo>
                    <a:pt x="0" y="0"/>
                  </a:moveTo>
                  <a:cubicBezTo>
                    <a:pt x="100" y="0"/>
                    <a:pt x="200" y="66"/>
                    <a:pt x="200" y="133"/>
                  </a:cubicBezTo>
                  <a:lnTo>
                    <a:pt x="200" y="663"/>
                  </a:lnTo>
                  <a:cubicBezTo>
                    <a:pt x="200" y="730"/>
                    <a:pt x="300" y="797"/>
                    <a:pt x="401" y="797"/>
                  </a:cubicBezTo>
                  <a:cubicBezTo>
                    <a:pt x="300" y="797"/>
                    <a:pt x="200" y="863"/>
                    <a:pt x="200" y="930"/>
                  </a:cubicBezTo>
                  <a:lnTo>
                    <a:pt x="200" y="1467"/>
                  </a:lnTo>
                  <a:cubicBezTo>
                    <a:pt x="200" y="1534"/>
                    <a:pt x="100" y="1600"/>
                    <a:pt x="0" y="1600"/>
                  </a:cubicBezTo>
                </a:path>
              </a:pathLst>
            </a:custGeom>
            <a:noFill/>
            <a:ln cap="flat" cmpd="sng" w="38150">
              <a:solidFill>
                <a:srgbClr val="00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 txBox="1"/>
            <p:nvPr/>
          </p:nvSpPr>
          <p:spPr>
            <a:xfrm>
              <a:off x="7128000" y="3636000"/>
              <a:ext cx="2880000" cy="121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Describir cómo es esa dependencia nos posibilita escribir ecuaciones diferenciales extra para integrar nuestro modelo 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" name="Google Shape;44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4000" y="934560"/>
            <a:ext cx="1368000" cy="2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2000" y="1271160"/>
            <a:ext cx="1141560" cy="2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2000" y="1600560"/>
            <a:ext cx="1157760" cy="3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1560" y="1188000"/>
            <a:ext cx="2314440" cy="6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41"/>
          <p:cNvGrpSpPr/>
          <p:nvPr/>
        </p:nvGrpSpPr>
        <p:grpSpPr>
          <a:xfrm>
            <a:off x="53280" y="5256000"/>
            <a:ext cx="9829440" cy="2306160"/>
            <a:chOff x="53280" y="5256000"/>
            <a:chExt cx="9829440" cy="2306160"/>
          </a:xfrm>
        </p:grpSpPr>
        <p:pic>
          <p:nvPicPr>
            <p:cNvPr id="452" name="Google Shape;452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3760" y="5256000"/>
              <a:ext cx="2334240" cy="2120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1"/>
            <p:cNvSpPr txBox="1"/>
            <p:nvPr/>
          </p:nvSpPr>
          <p:spPr>
            <a:xfrm>
              <a:off x="1163160" y="7272000"/>
              <a:ext cx="1302480" cy="29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Voltage clamp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280" y="6480000"/>
              <a:ext cx="1278720" cy="374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41"/>
            <p:cNvSpPr txBox="1"/>
            <p:nvPr/>
          </p:nvSpPr>
          <p:spPr>
            <a:xfrm>
              <a:off x="360000" y="6840000"/>
              <a:ext cx="47016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latin typeface="Arial"/>
                  <a:ea typeface="Arial"/>
                  <a:cs typeface="Arial"/>
                  <a:sym typeface="Arial"/>
                </a:rPr>
                <a:t>gain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6" name="Google Shape;456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788560" y="5688000"/>
              <a:ext cx="2971440" cy="138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60000" y="5394960"/>
              <a:ext cx="412272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1"/>
          <p:cNvSpPr txBox="1"/>
          <p:nvPr/>
        </p:nvSpPr>
        <p:spPr>
          <a:xfrm>
            <a:off x="3780000" y="6984000"/>
            <a:ext cx="2616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Qué causa este patrón?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/>
        </p:nvSpPr>
        <p:spPr>
          <a:xfrm>
            <a:off x="369720" y="144000"/>
            <a:ext cx="944316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Cómo podemos deducir las contribuciones de Na</a:t>
            </a:r>
            <a:r>
              <a:rPr b="1" baseline="30000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y K</a:t>
            </a:r>
            <a:r>
              <a:rPr b="1" baseline="30000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42"/>
          <p:cNvGrpSpPr/>
          <p:nvPr/>
        </p:nvGrpSpPr>
        <p:grpSpPr>
          <a:xfrm>
            <a:off x="432000" y="690480"/>
            <a:ext cx="6516000" cy="3053520"/>
            <a:chOff x="432000" y="690480"/>
            <a:chExt cx="6516000" cy="3053520"/>
          </a:xfrm>
        </p:grpSpPr>
        <p:sp>
          <p:nvSpPr>
            <p:cNvPr id="465" name="Google Shape;465;p42"/>
            <p:cNvSpPr txBox="1"/>
            <p:nvPr/>
          </p:nvSpPr>
          <p:spPr>
            <a:xfrm>
              <a:off x="432000" y="1944000"/>
              <a:ext cx="2448000" cy="689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Experimento con soluciones de diferentes concentraciones de Na+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47200" y="690480"/>
              <a:ext cx="3700800" cy="3053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42"/>
          <p:cNvGrpSpPr/>
          <p:nvPr/>
        </p:nvGrpSpPr>
        <p:grpSpPr>
          <a:xfrm>
            <a:off x="324000" y="3989520"/>
            <a:ext cx="7200000" cy="3426480"/>
            <a:chOff x="324000" y="3989520"/>
            <a:chExt cx="7200000" cy="3426480"/>
          </a:xfrm>
        </p:grpSpPr>
        <p:pic>
          <p:nvPicPr>
            <p:cNvPr id="468" name="Google Shape;468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03480" y="3989520"/>
              <a:ext cx="5420520" cy="342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2"/>
            <p:cNvSpPr txBox="1"/>
            <p:nvPr/>
          </p:nvSpPr>
          <p:spPr>
            <a:xfrm>
              <a:off x="324000" y="5760000"/>
              <a:ext cx="1944000" cy="689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Experimento con diferentes voltajes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2"/>
          <p:cNvSpPr txBox="1"/>
          <p:nvPr/>
        </p:nvSpPr>
        <p:spPr>
          <a:xfrm>
            <a:off x="7020720" y="2673720"/>
            <a:ext cx="2699280" cy="99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Se puede hacer este experimento a diferentes voltajes e inferir como son las corrientes de Na y K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7586280" y="4824000"/>
            <a:ext cx="2133720" cy="1728000"/>
            <a:chOff x="7586280" y="4824000"/>
            <a:chExt cx="2133720" cy="1728000"/>
          </a:xfrm>
        </p:grpSpPr>
        <p:sp>
          <p:nvSpPr>
            <p:cNvPr id="472" name="Google Shape;472;p42"/>
            <p:cNvSpPr txBox="1"/>
            <p:nvPr/>
          </p:nvSpPr>
          <p:spPr>
            <a:xfrm>
              <a:off x="7586280" y="4824000"/>
              <a:ext cx="2133720" cy="121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Obtuvieron experimentalmente las dependencias de las corrientes con el voltaje: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48000" y="6120000"/>
              <a:ext cx="1734840" cy="4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42"/>
            <p:cNvSpPr/>
            <p:nvPr/>
          </p:nvSpPr>
          <p:spPr>
            <a:xfrm>
              <a:off x="8280000" y="6192000"/>
              <a:ext cx="648000" cy="360000"/>
            </a:xfrm>
            <a:prstGeom prst="rect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360" y="20880"/>
            <a:ext cx="9330840" cy="75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0000" y="2184840"/>
            <a:ext cx="2592000" cy="40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/>
          <p:nvPr/>
        </p:nvSpPr>
        <p:spPr>
          <a:xfrm>
            <a:off x="7380000" y="1872000"/>
            <a:ext cx="1080000" cy="1080000"/>
          </a:xfrm>
          <a:prstGeom prst="ellipse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43"/>
          <p:cNvGrpSpPr/>
          <p:nvPr/>
        </p:nvGrpSpPr>
        <p:grpSpPr>
          <a:xfrm>
            <a:off x="5220000" y="4932000"/>
            <a:ext cx="2495880" cy="576000"/>
            <a:chOff x="5220000" y="4932000"/>
            <a:chExt cx="2495880" cy="576000"/>
          </a:xfrm>
        </p:grpSpPr>
        <p:pic>
          <p:nvPicPr>
            <p:cNvPr id="483" name="Google Shape;48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0000" y="5040000"/>
              <a:ext cx="249588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43"/>
            <p:cNvSpPr/>
            <p:nvPr/>
          </p:nvSpPr>
          <p:spPr>
            <a:xfrm>
              <a:off x="6080760" y="4932000"/>
              <a:ext cx="687240" cy="576000"/>
            </a:xfrm>
            <a:prstGeom prst="ellipse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5" name="Google Shape;48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720" y="6780600"/>
            <a:ext cx="1763280" cy="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3"/>
          <p:cNvSpPr/>
          <p:nvPr/>
        </p:nvSpPr>
        <p:spPr>
          <a:xfrm>
            <a:off x="4680000" y="0"/>
            <a:ext cx="6120000" cy="770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4000" y="612000"/>
            <a:ext cx="173484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/>
          <p:nvPr/>
        </p:nvSpPr>
        <p:spPr>
          <a:xfrm>
            <a:off x="72000" y="3888000"/>
            <a:ext cx="4752000" cy="47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"/>
          <p:cNvSpPr txBox="1"/>
          <p:nvPr/>
        </p:nvSpPr>
        <p:spPr>
          <a:xfrm>
            <a:off x="3456000" y="144000"/>
            <a:ext cx="35470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Se pueden construir curvas IV!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40" y="576000"/>
            <a:ext cx="9207360" cy="687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/>
          <p:nvPr/>
        </p:nvSpPr>
        <p:spPr>
          <a:xfrm>
            <a:off x="5328000" y="0"/>
            <a:ext cx="4824000" cy="76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/>
        </p:nvSpPr>
        <p:spPr>
          <a:xfrm>
            <a:off x="3597120" y="144000"/>
            <a:ext cx="314172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Cómo es la conductancia? </a:t>
            </a:r>
            <a:br>
              <a:rPr lang="es-AR" sz="1800"/>
            </a:b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s-AR" sz="1800"/>
            </a:b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3168000" y="3096000"/>
            <a:ext cx="3204000" cy="76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latin typeface="Arial"/>
                <a:ea typeface="Arial"/>
                <a:cs typeface="Arial"/>
                <a:sym typeface="Arial"/>
              </a:rPr>
              <a:t>Dedujeron que la conductancia tenia un umbral y una saturacion: </a:t>
            </a:r>
            <a:r>
              <a:rPr b="0" lang="es-AR" sz="16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Conductancia Sigmoidal</a:t>
            </a:r>
            <a:r>
              <a:rPr b="0" lang="es-AR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" y="1080000"/>
            <a:ext cx="9588600" cy="549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" y="3528000"/>
            <a:ext cx="9071640" cy="341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5"/>
          <p:cNvSpPr txBox="1"/>
          <p:nvPr/>
        </p:nvSpPr>
        <p:spPr>
          <a:xfrm>
            <a:off x="828000" y="252000"/>
            <a:ext cx="9180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Las conductancias máximas tienen una dependencia sigmoidal con el voltaje: Refleja cómo estos canales se abren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2448000" y="5040000"/>
            <a:ext cx="1872000" cy="1152000"/>
          </a:xfrm>
          <a:prstGeom prst="ellipse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4788000" y="4140000"/>
            <a:ext cx="4968000" cy="3240000"/>
          </a:xfrm>
          <a:prstGeom prst="rect">
            <a:avLst/>
          </a:prstGeom>
          <a:solidFill>
            <a:srgbClr val="CCCC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1080000" y="108000"/>
            <a:ext cx="8218440" cy="82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26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Cuál es la unidad funcional mínima dentro del NSQ</a:t>
            </a:r>
            <a:br>
              <a:rPr b="0" i="0" lang="es-AR" sz="1800" u="none" cap="none" strike="noStrike"/>
            </a:br>
            <a:r>
              <a:rPr b="1" i="0" lang="es-AR" sz="26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que produce ritmos circadianos?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40" y="1656000"/>
            <a:ext cx="3591360" cy="223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8"/>
          <p:cNvGrpSpPr/>
          <p:nvPr/>
        </p:nvGrpSpPr>
        <p:grpSpPr>
          <a:xfrm>
            <a:off x="4032000" y="1620000"/>
            <a:ext cx="5713920" cy="2352600"/>
            <a:chOff x="4032000" y="1620000"/>
            <a:chExt cx="5713920" cy="2352600"/>
          </a:xfrm>
        </p:grpSpPr>
        <p:pic>
          <p:nvPicPr>
            <p:cNvPr id="125" name="Google Shape;12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2000" y="1620000"/>
              <a:ext cx="5713920" cy="23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8"/>
            <p:cNvSpPr/>
            <p:nvPr/>
          </p:nvSpPr>
          <p:spPr>
            <a:xfrm>
              <a:off x="4032000" y="1620000"/>
              <a:ext cx="288000" cy="324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8"/>
          <p:cNvSpPr txBox="1"/>
          <p:nvPr/>
        </p:nvSpPr>
        <p:spPr>
          <a:xfrm>
            <a:off x="3384000" y="1548000"/>
            <a:ext cx="2160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1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Welsh et al., 1990, Neuron.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936000" y="1116000"/>
            <a:ext cx="3183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Neuronas en cultivo diluído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5000" y="4680000"/>
            <a:ext cx="4293000" cy="24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4860000" y="4176000"/>
            <a:ext cx="4824000" cy="76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Modelo electrofisiológico de neuronas: Hodgkin and Huxley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000" y="4523040"/>
            <a:ext cx="2736000" cy="257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1296000" y="7128000"/>
            <a:ext cx="2160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100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Mohawk and Takahashi, 2011, Trends in Neurosc.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956880" y="4117680"/>
            <a:ext cx="27957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Diversidad de Neuronas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6583320" y="7110720"/>
            <a:ext cx="194868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1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Sim and Forger, 2007, JBR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728280"/>
            <a:ext cx="10079640" cy="708372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252000" y="108000"/>
            <a:ext cx="9646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Volvamos al Experimento de inferencia de componentes de la corriente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33840" y="3891600"/>
            <a:ext cx="60501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Dependencia temporal de la conductancia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000" y="1797480"/>
            <a:ext cx="2533320" cy="5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/>
          <p:nvPr/>
        </p:nvSpPr>
        <p:spPr>
          <a:xfrm>
            <a:off x="3217320" y="2016000"/>
            <a:ext cx="1607040" cy="72360"/>
          </a:xfrm>
          <a:custGeom>
            <a:rect b="b" l="l" r="r" t="t"/>
            <a:pathLst>
              <a:path extrusionOk="0" h="201" w="4464">
                <a:moveTo>
                  <a:pt x="0" y="0"/>
                </a:moveTo>
                <a:lnTo>
                  <a:pt x="4463" y="200"/>
                </a:lnTo>
              </a:path>
            </a:pathLst>
          </a:custGeom>
          <a:noFill/>
          <a:ln cap="flat" cmpd="sng" w="19075">
            <a:solidFill>
              <a:srgbClr val="00CCCC"/>
            </a:solidFill>
            <a:prstDash val="solid"/>
            <a:round/>
            <a:headEnd len="sm" w="sm" type="none"/>
            <a:tailEnd len="med" w="med" type="triangle"/>
          </a:ln>
        </p:spPr>
      </p:sp>
      <p:pic>
        <p:nvPicPr>
          <p:cNvPr id="515" name="Google Shape;51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80" y="2736000"/>
            <a:ext cx="2666520" cy="5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6"/>
          <p:cNvSpPr/>
          <p:nvPr/>
        </p:nvSpPr>
        <p:spPr>
          <a:xfrm>
            <a:off x="3456000" y="2904840"/>
            <a:ext cx="936360" cy="263520"/>
          </a:xfrm>
          <a:custGeom>
            <a:rect b="b" l="l" r="r" t="t"/>
            <a:pathLst>
              <a:path extrusionOk="0" h="732" w="2601">
                <a:moveTo>
                  <a:pt x="0" y="0"/>
                </a:moveTo>
                <a:lnTo>
                  <a:pt x="2600" y="731"/>
                </a:lnTo>
              </a:path>
            </a:pathLst>
          </a:custGeom>
          <a:noFill/>
          <a:ln cap="flat" cmpd="sng" w="19075">
            <a:solidFill>
              <a:srgbClr val="00CCCC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17" name="Google Shape;517;p46"/>
          <p:cNvSpPr/>
          <p:nvPr/>
        </p:nvSpPr>
        <p:spPr>
          <a:xfrm rot="-5409600">
            <a:off x="2483640" y="1403640"/>
            <a:ext cx="288000" cy="576000"/>
          </a:xfrm>
          <a:custGeom>
            <a:rect b="b" l="l" r="r" t="t"/>
            <a:pathLst>
              <a:path extrusionOk="0" h="1601" w="802">
                <a:moveTo>
                  <a:pt x="0" y="0"/>
                </a:moveTo>
                <a:cubicBezTo>
                  <a:pt x="200" y="0"/>
                  <a:pt x="400" y="66"/>
                  <a:pt x="399" y="133"/>
                </a:cubicBezTo>
                <a:lnTo>
                  <a:pt x="400" y="667"/>
                </a:lnTo>
                <a:cubicBezTo>
                  <a:pt x="400" y="733"/>
                  <a:pt x="600" y="799"/>
                  <a:pt x="801" y="799"/>
                </a:cubicBezTo>
                <a:cubicBezTo>
                  <a:pt x="600" y="799"/>
                  <a:pt x="400" y="867"/>
                  <a:pt x="400" y="933"/>
                </a:cubicBezTo>
                <a:lnTo>
                  <a:pt x="401" y="1467"/>
                </a:lnTo>
                <a:cubicBezTo>
                  <a:pt x="401" y="1534"/>
                  <a:pt x="201" y="1600"/>
                  <a:pt x="1" y="1600"/>
                </a:cubicBezTo>
              </a:path>
            </a:pathLst>
          </a:custGeom>
          <a:noFill/>
          <a:ln cap="flat" cmpd="sng" w="19075">
            <a:solidFill>
              <a:srgbClr val="00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/>
          <p:nvPr/>
        </p:nvSpPr>
        <p:spPr>
          <a:xfrm>
            <a:off x="2808000" y="1224000"/>
            <a:ext cx="1008360" cy="288360"/>
          </a:xfrm>
          <a:custGeom>
            <a:rect b="b" l="l" r="r" t="t"/>
            <a:pathLst>
              <a:path extrusionOk="0" h="801" w="2801">
                <a:moveTo>
                  <a:pt x="0" y="800"/>
                </a:moveTo>
                <a:lnTo>
                  <a:pt x="2800" y="0"/>
                </a:lnTo>
              </a:path>
            </a:pathLst>
          </a:custGeom>
          <a:noFill/>
          <a:ln cap="flat" cmpd="sng" w="9525">
            <a:solidFill>
              <a:srgbClr val="00CCCC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19" name="Google Shape;519;p46"/>
          <p:cNvSpPr/>
          <p:nvPr/>
        </p:nvSpPr>
        <p:spPr>
          <a:xfrm>
            <a:off x="0" y="3960000"/>
            <a:ext cx="5544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>
            <a:off x="5688000" y="3960000"/>
            <a:ext cx="453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 txBox="1"/>
          <p:nvPr/>
        </p:nvSpPr>
        <p:spPr>
          <a:xfrm>
            <a:off x="3528000" y="3433680"/>
            <a:ext cx="63936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00" y="5040000"/>
            <a:ext cx="2952000" cy="749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3888000" y="5004000"/>
            <a:ext cx="3096000" cy="76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latin typeface="Arial"/>
                <a:ea typeface="Arial"/>
                <a:cs typeface="Arial"/>
                <a:sym typeface="Arial"/>
              </a:rPr>
              <a:t>Ecuación diferencial para </a:t>
            </a:r>
            <a:r>
              <a:rPr b="0" i="1" lang="es-AR" sz="1600" strike="noStrike">
                <a:latin typeface="Arial"/>
                <a:ea typeface="Arial"/>
                <a:cs typeface="Arial"/>
                <a:sym typeface="Arial"/>
              </a:rPr>
              <a:t>n</a:t>
            </a:r>
            <a:br>
              <a:rPr lang="es-AR" sz="1800"/>
            </a:br>
            <a:r>
              <a:rPr b="0" i="1" lang="es-AR" sz="1600" strike="noStrike">
                <a:latin typeface="Arial"/>
                <a:ea typeface="Arial"/>
                <a:cs typeface="Arial"/>
                <a:sym typeface="Arial"/>
              </a:rPr>
              <a:t>(gatting variable para los canales de potasio)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5976000"/>
            <a:ext cx="313164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/>
        </p:nvSpPr>
        <p:spPr>
          <a:xfrm>
            <a:off x="3600000" y="6192000"/>
            <a:ext cx="3240000" cy="121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Hodgkin y Huxley resumieron los datos obtenidos con expresiones algebraicas para las constantes de transición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7"/>
          <p:cNvSpPr/>
          <p:nvPr/>
        </p:nvSpPr>
        <p:spPr>
          <a:xfrm>
            <a:off x="360000" y="792000"/>
            <a:ext cx="2736000" cy="1800000"/>
          </a:xfrm>
          <a:prstGeom prst="rect">
            <a:avLst/>
          </a:prstGeom>
          <a:noFill/>
          <a:ln cap="flat" cmpd="sng" w="29150">
            <a:solidFill>
              <a:srgbClr val="CC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480" y="2088000"/>
            <a:ext cx="215352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000" y="1476720"/>
            <a:ext cx="1944000" cy="3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920" y="864000"/>
            <a:ext cx="2074320" cy="57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7"/>
          <p:cNvCxnSpPr/>
          <p:nvPr/>
        </p:nvCxnSpPr>
        <p:spPr>
          <a:xfrm>
            <a:off x="756000" y="1260000"/>
            <a:ext cx="72000" cy="288000"/>
          </a:xfrm>
          <a:prstGeom prst="straightConnector1">
            <a:avLst/>
          </a:prstGeom>
          <a:noFill/>
          <a:ln cap="flat" cmpd="sng" w="9525">
            <a:solidFill>
              <a:srgbClr val="CCCC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5" name="Google Shape;535;p47"/>
          <p:cNvCxnSpPr/>
          <p:nvPr/>
        </p:nvCxnSpPr>
        <p:spPr>
          <a:xfrm flipH="1">
            <a:off x="824760" y="1836000"/>
            <a:ext cx="939240" cy="252000"/>
          </a:xfrm>
          <a:prstGeom prst="straightConnector1">
            <a:avLst/>
          </a:prstGeom>
          <a:noFill/>
          <a:ln cap="flat" cmpd="sng" w="9525">
            <a:solidFill>
              <a:srgbClr val="CCCC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6" name="Google Shape;536;p47"/>
          <p:cNvSpPr/>
          <p:nvPr/>
        </p:nvSpPr>
        <p:spPr>
          <a:xfrm>
            <a:off x="1116000" y="2088000"/>
            <a:ext cx="792000" cy="4680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 txBox="1"/>
          <p:nvPr/>
        </p:nvSpPr>
        <p:spPr>
          <a:xfrm>
            <a:off x="266040" y="257040"/>
            <a:ext cx="3441960" cy="42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Porqué hacíamos todo esto?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3924000" y="220680"/>
            <a:ext cx="6012000" cy="2659320"/>
            <a:chOff x="3924000" y="220680"/>
            <a:chExt cx="6012000" cy="2659320"/>
          </a:xfrm>
        </p:grpSpPr>
        <p:pic>
          <p:nvPicPr>
            <p:cNvPr id="539" name="Google Shape;539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24000" y="1008000"/>
              <a:ext cx="2527920" cy="18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6720" y="1673640"/>
              <a:ext cx="2087280" cy="702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7"/>
            <p:cNvSpPr txBox="1"/>
            <p:nvPr/>
          </p:nvSpPr>
          <p:spPr>
            <a:xfrm>
              <a:off x="4873680" y="220680"/>
              <a:ext cx="4970520" cy="715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Ya sabemos como depende la conductancia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 con el voltaje y el tiempo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2" name="Google Shape;542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41880" y="1152000"/>
              <a:ext cx="2994120" cy="16351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3" name="Google Shape;543;p47"/>
            <p:cNvCxnSpPr/>
            <p:nvPr/>
          </p:nvCxnSpPr>
          <p:spPr>
            <a:xfrm flipH="1">
              <a:off x="6451920" y="792000"/>
              <a:ext cx="460080" cy="432000"/>
            </a:xfrm>
            <a:prstGeom prst="straightConnector1">
              <a:avLst/>
            </a:prstGeom>
            <a:noFill/>
            <a:ln cap="flat" cmpd="sng" w="9525">
              <a:solidFill>
                <a:srgbClr val="CCCC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4" name="Google Shape;544;p47"/>
            <p:cNvCxnSpPr/>
            <p:nvPr/>
          </p:nvCxnSpPr>
          <p:spPr>
            <a:xfrm>
              <a:off x="8064000" y="864000"/>
              <a:ext cx="216000" cy="360000"/>
            </a:xfrm>
            <a:prstGeom prst="straightConnector1">
              <a:avLst/>
            </a:prstGeom>
            <a:noFill/>
            <a:ln cap="flat" cmpd="sng" w="9525">
              <a:solidFill>
                <a:srgbClr val="CCCC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545" name="Google Shape;545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280" y="720000"/>
            <a:ext cx="3758760" cy="18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47"/>
          <p:cNvGrpSpPr/>
          <p:nvPr/>
        </p:nvGrpSpPr>
        <p:grpSpPr>
          <a:xfrm>
            <a:off x="256320" y="3744000"/>
            <a:ext cx="9559440" cy="1071000"/>
            <a:chOff x="256320" y="3744000"/>
            <a:chExt cx="9559440" cy="1071000"/>
          </a:xfrm>
        </p:grpSpPr>
        <p:sp>
          <p:nvSpPr>
            <p:cNvPr id="547" name="Google Shape;547;p47"/>
            <p:cNvSpPr/>
            <p:nvPr/>
          </p:nvSpPr>
          <p:spPr>
            <a:xfrm>
              <a:off x="7092000" y="4068000"/>
              <a:ext cx="144000" cy="504000"/>
            </a:xfrm>
            <a:custGeom>
              <a:rect b="b" l="l" r="r" t="t"/>
              <a:pathLst>
                <a:path extrusionOk="0" h="1401" w="402">
                  <a:moveTo>
                    <a:pt x="0" y="0"/>
                  </a:moveTo>
                  <a:cubicBezTo>
                    <a:pt x="100" y="0"/>
                    <a:pt x="200" y="58"/>
                    <a:pt x="200" y="116"/>
                  </a:cubicBezTo>
                  <a:lnTo>
                    <a:pt x="200" y="583"/>
                  </a:lnTo>
                  <a:cubicBezTo>
                    <a:pt x="200" y="642"/>
                    <a:pt x="300" y="700"/>
                    <a:pt x="401" y="700"/>
                  </a:cubicBezTo>
                  <a:cubicBezTo>
                    <a:pt x="300" y="700"/>
                    <a:pt x="200" y="758"/>
                    <a:pt x="200" y="817"/>
                  </a:cubicBezTo>
                  <a:lnTo>
                    <a:pt x="200" y="1284"/>
                  </a:lnTo>
                  <a:cubicBezTo>
                    <a:pt x="200" y="1342"/>
                    <a:pt x="100" y="1400"/>
                    <a:pt x="0" y="1400"/>
                  </a:cubicBezTo>
                </a:path>
              </a:pathLst>
            </a:custGeom>
            <a:noFill/>
            <a:ln cap="flat" cmpd="sng" w="38150">
              <a:solidFill>
                <a:srgbClr val="CCC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" name="Google Shape;548;p47"/>
            <p:cNvGrpSpPr/>
            <p:nvPr/>
          </p:nvGrpSpPr>
          <p:grpSpPr>
            <a:xfrm>
              <a:off x="256320" y="3744000"/>
              <a:ext cx="3235680" cy="1071000"/>
              <a:chOff x="256320" y="3744000"/>
              <a:chExt cx="3235680" cy="1071000"/>
            </a:xfrm>
          </p:grpSpPr>
          <p:pic>
            <p:nvPicPr>
              <p:cNvPr id="549" name="Google Shape;549;p4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8000" y="3744000"/>
                <a:ext cx="3020760" cy="1071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" name="Google Shape;550;p47"/>
              <p:cNvSpPr txBox="1"/>
              <p:nvPr/>
            </p:nvSpPr>
            <p:spPr>
              <a:xfrm>
                <a:off x="2344320" y="3915720"/>
                <a:ext cx="1147680" cy="4042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00" strike="noStrike">
                    <a:latin typeface="Arial"/>
                    <a:ea typeface="Arial"/>
                    <a:cs typeface="Arial"/>
                    <a:sym typeface="Arial"/>
                  </a:rPr>
                  <a:t>“abierta”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7"/>
              <p:cNvSpPr txBox="1"/>
              <p:nvPr/>
            </p:nvSpPr>
            <p:spPr>
              <a:xfrm>
                <a:off x="256320" y="3916080"/>
                <a:ext cx="1147680" cy="4042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s-AR" sz="1800" strike="noStrike">
                    <a:latin typeface="Arial"/>
                    <a:ea typeface="Arial"/>
                    <a:cs typeface="Arial"/>
                    <a:sym typeface="Arial"/>
                  </a:rPr>
                  <a:t>“cerrada”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" name="Google Shape;552;p47"/>
            <p:cNvSpPr txBox="1"/>
            <p:nvPr/>
          </p:nvSpPr>
          <p:spPr>
            <a:xfrm>
              <a:off x="4032000" y="3969720"/>
              <a:ext cx="33840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s-AR" sz="1600" strike="noStrike">
                  <a:latin typeface="Arial"/>
                  <a:ea typeface="Arial"/>
                  <a:cs typeface="Arial"/>
                  <a:sym typeface="Arial"/>
                </a:rPr>
                <a:t>n = probabilidad de que los “canales” esté abierto (gatting variable)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7"/>
            <p:cNvSpPr txBox="1"/>
            <p:nvPr/>
          </p:nvSpPr>
          <p:spPr>
            <a:xfrm>
              <a:off x="7416000" y="4140000"/>
              <a:ext cx="23997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Cómo cambia en el t?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4" name="Google Shape;554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44000" y="5040000"/>
            <a:ext cx="1296000" cy="5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7"/>
          <p:cNvSpPr/>
          <p:nvPr/>
        </p:nvSpPr>
        <p:spPr>
          <a:xfrm>
            <a:off x="6660360" y="5076360"/>
            <a:ext cx="144000" cy="504000"/>
          </a:xfrm>
          <a:custGeom>
            <a:rect b="b" l="l" r="r" t="t"/>
            <a:pathLst>
              <a:path extrusionOk="0" h="1401" w="402">
                <a:moveTo>
                  <a:pt x="0" y="0"/>
                </a:moveTo>
                <a:cubicBezTo>
                  <a:pt x="100" y="0"/>
                  <a:pt x="200" y="58"/>
                  <a:pt x="200" y="116"/>
                </a:cubicBezTo>
                <a:lnTo>
                  <a:pt x="200" y="583"/>
                </a:lnTo>
                <a:cubicBezTo>
                  <a:pt x="200" y="642"/>
                  <a:pt x="300" y="700"/>
                  <a:pt x="401" y="700"/>
                </a:cubicBezTo>
                <a:cubicBezTo>
                  <a:pt x="300" y="700"/>
                  <a:pt x="200" y="758"/>
                  <a:pt x="200" y="817"/>
                </a:cubicBezTo>
                <a:lnTo>
                  <a:pt x="200" y="1284"/>
                </a:lnTo>
                <a:cubicBezTo>
                  <a:pt x="200" y="1342"/>
                  <a:pt x="100" y="1400"/>
                  <a:pt x="0" y="1400"/>
                </a:cubicBezTo>
              </a:path>
            </a:pathLst>
          </a:custGeom>
          <a:noFill/>
          <a:ln cap="flat" cmpd="sng" w="38150">
            <a:solidFill>
              <a:srgbClr val="CC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"/>
          <p:cNvSpPr txBox="1"/>
          <p:nvPr/>
        </p:nvSpPr>
        <p:spPr>
          <a:xfrm>
            <a:off x="6804000" y="5148000"/>
            <a:ext cx="1383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propusieron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912000" y="6177600"/>
            <a:ext cx="28800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4000" y="662400"/>
            <a:ext cx="3586680" cy="20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47"/>
          <p:cNvGrpSpPr/>
          <p:nvPr/>
        </p:nvGrpSpPr>
        <p:grpSpPr>
          <a:xfrm>
            <a:off x="4140000" y="2196000"/>
            <a:ext cx="5760000" cy="1440000"/>
            <a:chOff x="4140000" y="2196000"/>
            <a:chExt cx="5760000" cy="1440000"/>
          </a:xfrm>
        </p:grpSpPr>
        <p:grpSp>
          <p:nvGrpSpPr>
            <p:cNvPr id="560" name="Google Shape;560;p47"/>
            <p:cNvGrpSpPr/>
            <p:nvPr/>
          </p:nvGrpSpPr>
          <p:grpSpPr>
            <a:xfrm>
              <a:off x="4140000" y="2196000"/>
              <a:ext cx="5760000" cy="1440000"/>
              <a:chOff x="4140000" y="2196000"/>
              <a:chExt cx="5760000" cy="1440000"/>
            </a:xfrm>
          </p:grpSpPr>
          <p:sp>
            <p:nvSpPr>
              <p:cNvPr id="561" name="Google Shape;561;p47"/>
              <p:cNvSpPr txBox="1"/>
              <p:nvPr/>
            </p:nvSpPr>
            <p:spPr>
              <a:xfrm>
                <a:off x="4140000" y="3094200"/>
                <a:ext cx="5760000" cy="54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AR" sz="1600" strike="noStrike">
                    <a:solidFill>
                      <a:srgbClr val="00CCCC"/>
                    </a:solidFill>
                    <a:latin typeface="Arial"/>
                    <a:ea typeface="Arial"/>
                    <a:cs typeface="Arial"/>
                    <a:sym typeface="Arial"/>
                  </a:rPr>
                  <a:t>Relacionaron los parámetros de fiteo                   con las constantes  de transición del canal de K+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62" name="Google Shape;562;p47"/>
              <p:cNvCxnSpPr/>
              <p:nvPr/>
            </p:nvCxnSpPr>
            <p:spPr>
              <a:xfrm>
                <a:off x="6588000" y="2196000"/>
                <a:ext cx="1440000" cy="93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CC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pic>
          <p:nvPicPr>
            <p:cNvPr id="563" name="Google Shape;563;p4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992000" y="2952000"/>
              <a:ext cx="720000" cy="5853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000" y="1260000"/>
            <a:ext cx="2952000" cy="74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520" y="2024640"/>
            <a:ext cx="4481280" cy="24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4000" y="4484520"/>
            <a:ext cx="360000" cy="50508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 txBox="1"/>
          <p:nvPr/>
        </p:nvSpPr>
        <p:spPr>
          <a:xfrm>
            <a:off x="5184000" y="4968720"/>
            <a:ext cx="155088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AR" sz="1200" strike="noStrike">
                <a:latin typeface="Arial"/>
                <a:ea typeface="Arial"/>
                <a:cs typeface="Arial"/>
                <a:sym typeface="Arial"/>
              </a:rPr>
              <a:t>n  </a:t>
            </a:r>
            <a:r>
              <a:rPr b="0" lang="es-AR" sz="1200" strike="noStrike">
                <a:latin typeface="Arial"/>
                <a:ea typeface="Arial"/>
                <a:cs typeface="Arial"/>
                <a:sym typeface="Arial"/>
              </a:rPr>
              <a:t>en el estacionario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8000" y="4581720"/>
            <a:ext cx="357480" cy="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8"/>
          <p:cNvSpPr txBox="1"/>
          <p:nvPr/>
        </p:nvSpPr>
        <p:spPr>
          <a:xfrm>
            <a:off x="2988000" y="4969080"/>
            <a:ext cx="159336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AR" sz="1200" strike="noStrike">
                <a:latin typeface="Arial"/>
                <a:ea typeface="Arial"/>
                <a:cs typeface="Arial"/>
                <a:sym typeface="Arial"/>
              </a:rPr>
              <a:t>Constante de tiemp</a:t>
            </a:r>
            <a:r>
              <a:rPr b="0" lang="es-AR" sz="1200" strike="noStrike">
                <a:latin typeface="Arial"/>
                <a:ea typeface="Arial"/>
                <a:cs typeface="Arial"/>
                <a:sym typeface="Arial"/>
              </a:rPr>
              <a:t>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0000" y="5383440"/>
            <a:ext cx="2520000" cy="10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2000" y="5141160"/>
            <a:ext cx="1886040" cy="198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2000" y="5176080"/>
            <a:ext cx="1845720" cy="17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8"/>
          <p:cNvSpPr txBox="1"/>
          <p:nvPr/>
        </p:nvSpPr>
        <p:spPr>
          <a:xfrm>
            <a:off x="6876000" y="4212000"/>
            <a:ext cx="3096000" cy="77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Midiendo la conductancia persistente a diferentes voltajes pudieron medir como variaba n estacionario con el mismo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8"/>
          <p:cNvSpPr txBox="1"/>
          <p:nvPr/>
        </p:nvSpPr>
        <p:spPr>
          <a:xfrm>
            <a:off x="144000" y="4132440"/>
            <a:ext cx="2736000" cy="9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Midiendo la evolución temporal de la activación y la desactivación pudieron deducir la dependencia de las constantes de tiempo con el voltaje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1872000" y="180000"/>
            <a:ext cx="617148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Dinámica de la “gatting variable” para K+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000" y="1008360"/>
            <a:ext cx="25920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1800" y="1944000"/>
            <a:ext cx="2122200" cy="5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49"/>
          <p:cNvGrpSpPr/>
          <p:nvPr/>
        </p:nvGrpSpPr>
        <p:grpSpPr>
          <a:xfrm>
            <a:off x="2160000" y="1944000"/>
            <a:ext cx="3528000" cy="594000"/>
            <a:chOff x="2160000" y="1944000"/>
            <a:chExt cx="3528000" cy="594000"/>
          </a:xfrm>
        </p:grpSpPr>
        <p:pic>
          <p:nvPicPr>
            <p:cNvPr id="587" name="Google Shape;58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48520" y="1944000"/>
              <a:ext cx="2139480" cy="59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8" name="Google Shape;588;p49"/>
            <p:cNvGrpSpPr/>
            <p:nvPr/>
          </p:nvGrpSpPr>
          <p:grpSpPr>
            <a:xfrm>
              <a:off x="2160000" y="1985760"/>
              <a:ext cx="1864440" cy="429840"/>
              <a:chOff x="2160000" y="1985760"/>
              <a:chExt cx="1864440" cy="429840"/>
            </a:xfrm>
          </p:grpSpPr>
          <p:pic>
            <p:nvPicPr>
              <p:cNvPr id="589" name="Google Shape;589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60000" y="1985760"/>
                <a:ext cx="1864440" cy="4298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49"/>
              <p:cNvSpPr/>
              <p:nvPr/>
            </p:nvSpPr>
            <p:spPr>
              <a:xfrm>
                <a:off x="2252520" y="2071080"/>
                <a:ext cx="455760" cy="34452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1" name="Google Shape;591;p49"/>
          <p:cNvSpPr/>
          <p:nvPr/>
        </p:nvSpPr>
        <p:spPr>
          <a:xfrm>
            <a:off x="2808360" y="1224360"/>
            <a:ext cx="216000" cy="216000"/>
          </a:xfrm>
          <a:prstGeom prst="ellipse">
            <a:avLst/>
          </a:prstGeom>
          <a:solidFill>
            <a:srgbClr val="FF0066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9"/>
          <p:cNvSpPr txBox="1"/>
          <p:nvPr/>
        </p:nvSpPr>
        <p:spPr>
          <a:xfrm>
            <a:off x="432000" y="6192000"/>
            <a:ext cx="43920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El mismo procedimiento se realizó para el Na+: en este caso hay dos “variables compuertas”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000" y="5577120"/>
            <a:ext cx="2952000" cy="1694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49"/>
          <p:cNvGrpSpPr/>
          <p:nvPr/>
        </p:nvGrpSpPr>
        <p:grpSpPr>
          <a:xfrm>
            <a:off x="362520" y="2893680"/>
            <a:ext cx="9357480" cy="2518200"/>
            <a:chOff x="362520" y="2893680"/>
            <a:chExt cx="9357480" cy="2518200"/>
          </a:xfrm>
        </p:grpSpPr>
        <p:grpSp>
          <p:nvGrpSpPr>
            <p:cNvPr id="595" name="Google Shape;595;p49"/>
            <p:cNvGrpSpPr/>
            <p:nvPr/>
          </p:nvGrpSpPr>
          <p:grpSpPr>
            <a:xfrm>
              <a:off x="1287360" y="3672000"/>
              <a:ext cx="6092640" cy="819720"/>
              <a:chOff x="1287360" y="3672000"/>
              <a:chExt cx="6092640" cy="819720"/>
            </a:xfrm>
          </p:grpSpPr>
          <p:pic>
            <p:nvPicPr>
              <p:cNvPr id="596" name="Google Shape;596;p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28000" y="3672000"/>
                <a:ext cx="2952000" cy="819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" name="Google Shape;597;p4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276000" y="3684600"/>
                <a:ext cx="1800000" cy="66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287360" y="3697920"/>
                <a:ext cx="1954080" cy="57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9" name="Google Shape;599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24000" y="4542840"/>
              <a:ext cx="2952000" cy="749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49"/>
            <p:cNvSpPr/>
            <p:nvPr/>
          </p:nvSpPr>
          <p:spPr>
            <a:xfrm>
              <a:off x="792000" y="3852000"/>
              <a:ext cx="216000" cy="216000"/>
            </a:xfrm>
            <a:prstGeom prst="ellipse">
              <a:avLst/>
            </a:prstGeom>
            <a:solidFill>
              <a:srgbClr val="FF0066"/>
            </a:solidFill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792360" y="4716360"/>
              <a:ext cx="216000" cy="216000"/>
            </a:xfrm>
            <a:prstGeom prst="ellipse">
              <a:avLst/>
            </a:prstGeom>
            <a:solidFill>
              <a:srgbClr val="FF0066"/>
            </a:solidFill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9"/>
            <p:cNvSpPr txBox="1"/>
            <p:nvPr/>
          </p:nvSpPr>
          <p:spPr>
            <a:xfrm>
              <a:off x="7380000" y="3780000"/>
              <a:ext cx="23400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latin typeface="Arial"/>
                  <a:ea typeface="Arial"/>
                  <a:cs typeface="Arial"/>
                  <a:sym typeface="Arial"/>
                </a:rPr>
                <a:t>Ecuación diferencial del voltaje de membrana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9"/>
            <p:cNvSpPr txBox="1"/>
            <p:nvPr/>
          </p:nvSpPr>
          <p:spPr>
            <a:xfrm>
              <a:off x="4284000" y="4644360"/>
              <a:ext cx="2700000" cy="767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latin typeface="Arial"/>
                  <a:ea typeface="Arial"/>
                  <a:cs typeface="Arial"/>
                  <a:sym typeface="Arial"/>
                </a:rPr>
                <a:t>Ecuación diferencial de la variable compuerta (gatting variable) de K+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9"/>
            <p:cNvSpPr txBox="1"/>
            <p:nvPr/>
          </p:nvSpPr>
          <p:spPr>
            <a:xfrm>
              <a:off x="362520" y="2893680"/>
              <a:ext cx="68374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De tener solo una ecuación diferencial, pasamos a tener dos: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49"/>
          <p:cNvSpPr txBox="1"/>
          <p:nvPr/>
        </p:nvSpPr>
        <p:spPr>
          <a:xfrm>
            <a:off x="2592360" y="252000"/>
            <a:ext cx="493704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Modelo de Hodgkin - Huxley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000" y="844920"/>
            <a:ext cx="2128680" cy="131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/>
          <p:nvPr/>
        </p:nvSpPr>
        <p:spPr>
          <a:xfrm>
            <a:off x="7632000" y="6192000"/>
            <a:ext cx="21297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m: activación Na+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7560360" y="6624000"/>
            <a:ext cx="24606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h: desactivación Na+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000" y="1584000"/>
            <a:ext cx="2592000" cy="71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0"/>
          <p:cNvSpPr txBox="1"/>
          <p:nvPr/>
        </p:nvSpPr>
        <p:spPr>
          <a:xfrm>
            <a:off x="2592360" y="252000"/>
            <a:ext cx="493704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Modelo de Hodgkin - Huxley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000" y="1008000"/>
            <a:ext cx="3384000" cy="2090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50"/>
          <p:cNvGrpSpPr/>
          <p:nvPr/>
        </p:nvGrpSpPr>
        <p:grpSpPr>
          <a:xfrm>
            <a:off x="201240" y="3407040"/>
            <a:ext cx="9518760" cy="3432960"/>
            <a:chOff x="201240" y="3407040"/>
            <a:chExt cx="9518760" cy="3432960"/>
          </a:xfrm>
        </p:grpSpPr>
        <p:pic>
          <p:nvPicPr>
            <p:cNvPr id="617" name="Google Shape;617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240" y="3407040"/>
              <a:ext cx="8150760" cy="3288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50"/>
            <p:cNvSpPr txBox="1"/>
            <p:nvPr/>
          </p:nvSpPr>
          <p:spPr>
            <a:xfrm>
              <a:off x="6588000" y="4464000"/>
              <a:ext cx="15706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Activación K+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0"/>
            <p:cNvSpPr txBox="1"/>
            <p:nvPr/>
          </p:nvSpPr>
          <p:spPr>
            <a:xfrm>
              <a:off x="6588360" y="5256000"/>
              <a:ext cx="170928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Activación Na+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0"/>
            <p:cNvSpPr txBox="1"/>
            <p:nvPr/>
          </p:nvSpPr>
          <p:spPr>
            <a:xfrm>
              <a:off x="6588360" y="6048000"/>
              <a:ext cx="18738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Inactivación Na+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0"/>
            <p:cNvSpPr txBox="1"/>
            <p:nvPr/>
          </p:nvSpPr>
          <p:spPr>
            <a:xfrm>
              <a:off x="8352360" y="3600000"/>
              <a:ext cx="1270440" cy="60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Potencial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Membrana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504000" y="3407040"/>
              <a:ext cx="9216000" cy="3432960"/>
            </a:xfrm>
            <a:prstGeom prst="rect">
              <a:avLst/>
            </a:prstGeom>
            <a:noFill/>
            <a:ln cap="flat" cmpd="sng" w="291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51"/>
          <p:cNvGrpSpPr/>
          <p:nvPr/>
        </p:nvGrpSpPr>
        <p:grpSpPr>
          <a:xfrm>
            <a:off x="108000" y="2546640"/>
            <a:ext cx="6516000" cy="4740840"/>
            <a:chOff x="108000" y="2546640"/>
            <a:chExt cx="6516000" cy="4740840"/>
          </a:xfrm>
        </p:grpSpPr>
        <p:pic>
          <p:nvPicPr>
            <p:cNvPr id="628" name="Google Shape;62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1600" y="2546640"/>
              <a:ext cx="2858400" cy="4581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51"/>
            <p:cNvSpPr txBox="1"/>
            <p:nvPr/>
          </p:nvSpPr>
          <p:spPr>
            <a:xfrm>
              <a:off x="108000" y="6120000"/>
              <a:ext cx="1548000" cy="889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Comportamiento del ensamble temporal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1"/>
            <p:cNvSpPr txBox="1"/>
            <p:nvPr/>
          </p:nvSpPr>
          <p:spPr>
            <a:xfrm>
              <a:off x="108000" y="4068360"/>
              <a:ext cx="1404000" cy="889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Repeticiones de medición en un solo canal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51"/>
            <p:cNvCxnSpPr/>
            <p:nvPr/>
          </p:nvCxnSpPr>
          <p:spPr>
            <a:xfrm>
              <a:off x="684000" y="4824000"/>
              <a:ext cx="0" cy="1080000"/>
            </a:xfrm>
            <a:prstGeom prst="straightConnector1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2" name="Google Shape;632;p51"/>
            <p:cNvSpPr/>
            <p:nvPr/>
          </p:nvSpPr>
          <p:spPr>
            <a:xfrm>
              <a:off x="3960000" y="5868000"/>
              <a:ext cx="288000" cy="1224000"/>
            </a:xfrm>
            <a:custGeom>
              <a:rect b="b" l="l" r="r" t="t"/>
              <a:pathLst>
                <a:path extrusionOk="0" h="3402" w="802">
                  <a:moveTo>
                    <a:pt x="0" y="0"/>
                  </a:moveTo>
                  <a:cubicBezTo>
                    <a:pt x="200" y="0"/>
                    <a:pt x="400" y="141"/>
                    <a:pt x="400" y="283"/>
                  </a:cubicBezTo>
                  <a:lnTo>
                    <a:pt x="400" y="1417"/>
                  </a:lnTo>
                  <a:cubicBezTo>
                    <a:pt x="400" y="1558"/>
                    <a:pt x="600" y="1700"/>
                    <a:pt x="801" y="1700"/>
                  </a:cubicBezTo>
                  <a:cubicBezTo>
                    <a:pt x="600" y="1700"/>
                    <a:pt x="400" y="1842"/>
                    <a:pt x="400" y="1983"/>
                  </a:cubicBezTo>
                  <a:lnTo>
                    <a:pt x="400" y="3117"/>
                  </a:lnTo>
                  <a:cubicBezTo>
                    <a:pt x="400" y="3259"/>
                    <a:pt x="200" y="3401"/>
                    <a:pt x="0" y="3401"/>
                  </a:cubicBezTo>
                </a:path>
              </a:pathLst>
            </a:cu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 txBox="1"/>
            <p:nvPr/>
          </p:nvSpPr>
          <p:spPr>
            <a:xfrm>
              <a:off x="4392000" y="6294240"/>
              <a:ext cx="2160000" cy="99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Similar al ensamble espacial en la neurona gigante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3960360" y="3780360"/>
              <a:ext cx="288000" cy="1907640"/>
            </a:xfrm>
            <a:custGeom>
              <a:rect b="b" l="l" r="r" t="t"/>
              <a:pathLst>
                <a:path extrusionOk="0" h="5301" w="802">
                  <a:moveTo>
                    <a:pt x="0" y="0"/>
                  </a:moveTo>
                  <a:cubicBezTo>
                    <a:pt x="200" y="0"/>
                    <a:pt x="400" y="220"/>
                    <a:pt x="400" y="441"/>
                  </a:cubicBezTo>
                  <a:lnTo>
                    <a:pt x="400" y="2208"/>
                  </a:lnTo>
                  <a:cubicBezTo>
                    <a:pt x="400" y="2429"/>
                    <a:pt x="600" y="2650"/>
                    <a:pt x="801" y="2650"/>
                  </a:cubicBezTo>
                  <a:cubicBezTo>
                    <a:pt x="600" y="2650"/>
                    <a:pt x="400" y="2870"/>
                    <a:pt x="400" y="3091"/>
                  </a:cubicBezTo>
                  <a:lnTo>
                    <a:pt x="400" y="4858"/>
                  </a:lnTo>
                  <a:cubicBezTo>
                    <a:pt x="400" y="5079"/>
                    <a:pt x="200" y="5300"/>
                    <a:pt x="0" y="5300"/>
                  </a:cubicBezTo>
                </a:path>
              </a:pathLst>
            </a:cu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1"/>
            <p:cNvSpPr txBox="1"/>
            <p:nvPr/>
          </p:nvSpPr>
          <p:spPr>
            <a:xfrm>
              <a:off x="4248000" y="4433760"/>
              <a:ext cx="2376000" cy="16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Los canalesn iónicos son estocásticos tienen dos estados: abiertos y cerrados y fluctuan entre esos estados.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51"/>
          <p:cNvGrpSpPr/>
          <p:nvPr/>
        </p:nvGrpSpPr>
        <p:grpSpPr>
          <a:xfrm>
            <a:off x="6810120" y="4572000"/>
            <a:ext cx="3053880" cy="2700000"/>
            <a:chOff x="6810120" y="4572000"/>
            <a:chExt cx="3053880" cy="2700000"/>
          </a:xfrm>
        </p:grpSpPr>
        <p:pic>
          <p:nvPicPr>
            <p:cNvPr id="637" name="Google Shape;637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0120" y="6051600"/>
              <a:ext cx="677880" cy="12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51"/>
            <p:cNvSpPr txBox="1"/>
            <p:nvPr/>
          </p:nvSpPr>
          <p:spPr>
            <a:xfrm>
              <a:off x="7425360" y="6021720"/>
              <a:ext cx="2078640" cy="4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Probabilidad de que el canal esté abierto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1"/>
            <p:cNvSpPr txBox="1"/>
            <p:nvPr/>
          </p:nvSpPr>
          <p:spPr>
            <a:xfrm>
              <a:off x="7425360" y="6490080"/>
              <a:ext cx="2438640" cy="29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Número de canales en área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1"/>
            <p:cNvSpPr txBox="1"/>
            <p:nvPr/>
          </p:nvSpPr>
          <p:spPr>
            <a:xfrm>
              <a:off x="7425360" y="6922080"/>
              <a:ext cx="2438640" cy="29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Conductancia de un canal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1" name="Google Shape;641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6000" y="4708080"/>
              <a:ext cx="1438920" cy="583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51"/>
            <p:cNvSpPr txBox="1"/>
            <p:nvPr/>
          </p:nvSpPr>
          <p:spPr>
            <a:xfrm>
              <a:off x="7425360" y="6022080"/>
              <a:ext cx="2078640" cy="4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Probabilidad de que el canal esté abierto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1"/>
            <p:cNvSpPr txBox="1"/>
            <p:nvPr/>
          </p:nvSpPr>
          <p:spPr>
            <a:xfrm>
              <a:off x="6957360" y="4572000"/>
              <a:ext cx="1142640" cy="689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latin typeface="Arial"/>
                  <a:ea typeface="Arial"/>
                  <a:cs typeface="Arial"/>
                  <a:sym typeface="Arial"/>
                </a:rPr>
                <a:t>Número de canales abiertos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51"/>
          <p:cNvGrpSpPr/>
          <p:nvPr/>
        </p:nvGrpSpPr>
        <p:grpSpPr>
          <a:xfrm>
            <a:off x="7200000" y="1058040"/>
            <a:ext cx="2431800" cy="2685960"/>
            <a:chOff x="7200000" y="1058040"/>
            <a:chExt cx="2431800" cy="2685960"/>
          </a:xfrm>
        </p:grpSpPr>
        <p:pic>
          <p:nvPicPr>
            <p:cNvPr id="645" name="Google Shape;645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00000" y="1312200"/>
              <a:ext cx="2431800" cy="243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51"/>
            <p:cNvSpPr txBox="1"/>
            <p:nvPr/>
          </p:nvSpPr>
          <p:spPr>
            <a:xfrm>
              <a:off x="7776000" y="1058040"/>
              <a:ext cx="14364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800" strike="noStrike">
                  <a:latin typeface="Arial"/>
                  <a:ea typeface="Arial"/>
                  <a:cs typeface="Arial"/>
                  <a:sym typeface="Arial"/>
                </a:rPr>
                <a:t>Patch clamp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51"/>
          <p:cNvGrpSpPr/>
          <p:nvPr/>
        </p:nvGrpSpPr>
        <p:grpSpPr>
          <a:xfrm>
            <a:off x="432000" y="229680"/>
            <a:ext cx="8208000" cy="2008080"/>
            <a:chOff x="432000" y="229680"/>
            <a:chExt cx="8208000" cy="2008080"/>
          </a:xfrm>
        </p:grpSpPr>
        <p:sp>
          <p:nvSpPr>
            <p:cNvPr id="648" name="Google Shape;648;p51"/>
            <p:cNvSpPr txBox="1"/>
            <p:nvPr/>
          </p:nvSpPr>
          <p:spPr>
            <a:xfrm>
              <a:off x="1368000" y="229680"/>
              <a:ext cx="7272000" cy="828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2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Se puede deducir las conductacias a partir de la ecuación de Boltzman</a:t>
              </a:r>
              <a:endParaRPr b="0" sz="2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1"/>
            <p:cNvSpPr txBox="1"/>
            <p:nvPr/>
          </p:nvSpPr>
          <p:spPr>
            <a:xfrm>
              <a:off x="432000" y="1157760"/>
              <a:ext cx="6336000" cy="99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Cómo deducir las conductancias promedio (macroscópicas) a partir de las propiedades biofísicas (microscópicas) de los canales iónicos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6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			</a:t>
              </a:r>
              <a:r>
                <a:rPr b="1" lang="es-AR" sz="16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Mecánica estadística Corazón!</a:t>
              </a:r>
              <a:r>
                <a:rPr b="0" lang="es-AR" sz="16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0" name="Google Shape;650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60000" y="1800000"/>
              <a:ext cx="769320" cy="4377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"/>
          <p:cNvSpPr txBox="1"/>
          <p:nvPr/>
        </p:nvSpPr>
        <p:spPr>
          <a:xfrm>
            <a:off x="2517120" y="145800"/>
            <a:ext cx="501012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Conductancia total para K+: 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1656000" y="769680"/>
            <a:ext cx="70754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CC00CC"/>
                </a:solidFill>
                <a:latin typeface="Arial"/>
                <a:ea typeface="Arial"/>
                <a:cs typeface="Arial"/>
                <a:sym typeface="Arial"/>
              </a:rPr>
              <a:t>numero de canales de K+ abiertos</a:t>
            </a: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lang="es-AR" sz="1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Conductancia de un canal </a:t>
            </a: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52"/>
          <p:cNvGrpSpPr/>
          <p:nvPr/>
        </p:nvGrpSpPr>
        <p:grpSpPr>
          <a:xfrm>
            <a:off x="2880000" y="1440000"/>
            <a:ext cx="4104000" cy="635040"/>
            <a:chOff x="2880000" y="1440000"/>
            <a:chExt cx="4104000" cy="635040"/>
          </a:xfrm>
        </p:grpSpPr>
        <p:pic>
          <p:nvPicPr>
            <p:cNvPr id="658" name="Google Shape;65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80000" y="1440000"/>
              <a:ext cx="4104000" cy="6350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9" name="Google Shape;659;p52"/>
            <p:cNvCxnSpPr/>
            <p:nvPr/>
          </p:nvCxnSpPr>
          <p:spPr>
            <a:xfrm>
              <a:off x="4176000" y="1440000"/>
              <a:ext cx="1872000" cy="0"/>
            </a:xfrm>
            <a:prstGeom prst="straightConnector1">
              <a:avLst/>
            </a:prstGeom>
            <a:noFill/>
            <a:ln cap="flat" cmpd="sng" w="19075">
              <a:solidFill>
                <a:srgbClr val="CC00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0" name="Google Shape;660;p52"/>
            <p:cNvCxnSpPr/>
            <p:nvPr/>
          </p:nvCxnSpPr>
          <p:spPr>
            <a:xfrm>
              <a:off x="6264000" y="1440000"/>
              <a:ext cx="432000" cy="0"/>
            </a:xfrm>
            <a:prstGeom prst="straightConnector1">
              <a:avLst/>
            </a:prstGeom>
            <a:noFill/>
            <a:ln cap="flat" cmpd="sng" w="19075">
              <a:solidFill>
                <a:srgbClr val="00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61" name="Google Shape;661;p52"/>
          <p:cNvCxnSpPr/>
          <p:nvPr/>
        </p:nvCxnSpPr>
        <p:spPr>
          <a:xfrm>
            <a:off x="5616000" y="2075040"/>
            <a:ext cx="93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2" name="Google Shape;66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0" y="1800000"/>
            <a:ext cx="2145240" cy="11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2"/>
          <p:cNvSpPr txBox="1"/>
          <p:nvPr/>
        </p:nvSpPr>
        <p:spPr>
          <a:xfrm>
            <a:off x="360000" y="1440000"/>
            <a:ext cx="14425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Canal de K+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52"/>
          <p:cNvCxnSpPr/>
          <p:nvPr/>
        </p:nvCxnSpPr>
        <p:spPr>
          <a:xfrm rot="10800000">
            <a:off x="2592000" y="2448000"/>
            <a:ext cx="216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5" name="Google Shape;665;p52"/>
          <p:cNvCxnSpPr/>
          <p:nvPr/>
        </p:nvCxnSpPr>
        <p:spPr>
          <a:xfrm>
            <a:off x="4752000" y="2160000"/>
            <a:ext cx="0" cy="28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52"/>
          <p:cNvCxnSpPr/>
          <p:nvPr/>
        </p:nvCxnSpPr>
        <p:spPr>
          <a:xfrm>
            <a:off x="4032000" y="2075040"/>
            <a:ext cx="1368000" cy="1296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" name="Google Shape;667;p52"/>
          <p:cNvSpPr txBox="1"/>
          <p:nvPr/>
        </p:nvSpPr>
        <p:spPr>
          <a:xfrm>
            <a:off x="2628000" y="2520000"/>
            <a:ext cx="219528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Biofísica de los canales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936000" y="3168000"/>
            <a:ext cx="88736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Llamamos </a:t>
            </a:r>
            <a:r>
              <a:rPr b="0" i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 a la probabilidad de que una subunidad esté en la conformación “abierta”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000" y="3549960"/>
            <a:ext cx="1224000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2"/>
          <p:cNvSpPr txBox="1"/>
          <p:nvPr/>
        </p:nvSpPr>
        <p:spPr>
          <a:xfrm>
            <a:off x="2808000" y="3637800"/>
            <a:ext cx="5112000" cy="68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400" strike="noStrike">
                <a:latin typeface="Arial"/>
                <a:ea typeface="Arial"/>
                <a:cs typeface="Arial"/>
                <a:sym typeface="Arial"/>
              </a:rPr>
              <a:t>Asumiendo (aproximación) que los cambios conformacionales en cada subunidad se producen independientemente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52"/>
          <p:cNvGrpSpPr/>
          <p:nvPr/>
        </p:nvGrpSpPr>
        <p:grpSpPr>
          <a:xfrm>
            <a:off x="0" y="4032000"/>
            <a:ext cx="3599640" cy="1872000"/>
            <a:chOff x="0" y="4032000"/>
            <a:chExt cx="3599640" cy="1872000"/>
          </a:xfrm>
        </p:grpSpPr>
        <p:cxnSp>
          <p:nvCxnSpPr>
            <p:cNvPr id="672" name="Google Shape;672;p52"/>
            <p:cNvCxnSpPr/>
            <p:nvPr/>
          </p:nvCxnSpPr>
          <p:spPr>
            <a:xfrm flipH="1">
              <a:off x="1872000" y="4032000"/>
              <a:ext cx="288000" cy="504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3" name="Google Shape;673;p52"/>
            <p:cNvSpPr txBox="1"/>
            <p:nvPr/>
          </p:nvSpPr>
          <p:spPr>
            <a:xfrm>
              <a:off x="252000" y="4572000"/>
              <a:ext cx="3347640" cy="4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Variable de compuerta  </a:t>
              </a:r>
              <a:br>
                <a:rPr lang="es-AR" sz="1800"/>
              </a:br>
              <a:r>
                <a:rPr b="0" lang="es-AR" sz="14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es lo que realmente depende del voltaje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4" name="Google Shape;674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2000" y="5177160"/>
              <a:ext cx="1872000" cy="7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5328000"/>
              <a:ext cx="543960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000" y="5076000"/>
              <a:ext cx="475560" cy="28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52"/>
          <p:cNvSpPr txBox="1"/>
          <p:nvPr/>
        </p:nvSpPr>
        <p:spPr>
          <a:xfrm>
            <a:off x="2592000" y="5400000"/>
            <a:ext cx="28440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400" strike="noStrike">
                <a:latin typeface="Arial"/>
                <a:ea typeface="Arial"/>
                <a:cs typeface="Arial"/>
                <a:sym typeface="Arial"/>
              </a:rPr>
              <a:t>=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52"/>
          <p:cNvGrpSpPr/>
          <p:nvPr/>
        </p:nvGrpSpPr>
        <p:grpSpPr>
          <a:xfrm>
            <a:off x="144000" y="5220000"/>
            <a:ext cx="3456000" cy="1584000"/>
            <a:chOff x="144000" y="5220000"/>
            <a:chExt cx="3456000" cy="1584000"/>
          </a:xfrm>
        </p:grpSpPr>
        <p:pic>
          <p:nvPicPr>
            <p:cNvPr id="679" name="Google Shape;679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08000" y="5220000"/>
              <a:ext cx="792000" cy="9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52"/>
            <p:cNvSpPr/>
            <p:nvPr/>
          </p:nvSpPr>
          <p:spPr>
            <a:xfrm>
              <a:off x="3168000" y="5508000"/>
              <a:ext cx="360000" cy="720000"/>
            </a:xfrm>
            <a:prstGeom prst="ellipse">
              <a:avLst/>
            </a:prstGeom>
            <a:noFill/>
            <a:ln cap="flat" cmpd="sng" w="291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1" name="Google Shape;681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95760" y="5914800"/>
              <a:ext cx="2100240" cy="88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52"/>
            <p:cNvSpPr txBox="1"/>
            <p:nvPr/>
          </p:nvSpPr>
          <p:spPr>
            <a:xfrm>
              <a:off x="144000" y="5868000"/>
              <a:ext cx="995760" cy="77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Boltzman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200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Relación de probabilidades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52"/>
          <p:cNvGrpSpPr/>
          <p:nvPr/>
        </p:nvGrpSpPr>
        <p:grpSpPr>
          <a:xfrm>
            <a:off x="3627360" y="4176360"/>
            <a:ext cx="6308640" cy="3229200"/>
            <a:chOff x="3627360" y="4176360"/>
            <a:chExt cx="6308640" cy="3229200"/>
          </a:xfrm>
        </p:grpSpPr>
        <p:pic>
          <p:nvPicPr>
            <p:cNvPr id="684" name="Google Shape;684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67560" y="4596120"/>
              <a:ext cx="2692440" cy="148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699680" y="4644000"/>
              <a:ext cx="2236320" cy="16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52"/>
            <p:cNvSpPr txBox="1"/>
            <p:nvPr/>
          </p:nvSpPr>
          <p:spPr>
            <a:xfrm>
              <a:off x="6588360" y="4176360"/>
              <a:ext cx="1930320" cy="29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s-AR" sz="1400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Observaciones de HH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7" name="Google Shape;687;p52"/>
            <p:cNvGrpSpPr/>
            <p:nvPr/>
          </p:nvGrpSpPr>
          <p:grpSpPr>
            <a:xfrm>
              <a:off x="3627360" y="6408000"/>
              <a:ext cx="3212640" cy="997560"/>
              <a:chOff x="3627360" y="6408000"/>
              <a:chExt cx="3212640" cy="997560"/>
            </a:xfrm>
          </p:grpSpPr>
          <p:pic>
            <p:nvPicPr>
              <p:cNvPr id="688" name="Google Shape;688;p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627360" y="6707160"/>
                <a:ext cx="796680" cy="384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" name="Google Shape;689;p5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658040" y="6408000"/>
                <a:ext cx="2181960" cy="997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000" y="1008000"/>
            <a:ext cx="7016400" cy="534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4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0" y="516240"/>
            <a:ext cx="10079640" cy="57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4"/>
          <p:cNvSpPr/>
          <p:nvPr/>
        </p:nvSpPr>
        <p:spPr>
          <a:xfrm>
            <a:off x="0" y="1224000"/>
            <a:ext cx="792000" cy="60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4"/>
          <p:cNvSpPr txBox="1"/>
          <p:nvPr/>
        </p:nvSpPr>
        <p:spPr>
          <a:xfrm>
            <a:off x="1944000" y="432000"/>
            <a:ext cx="5906520" cy="40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Cita: miércoles al medio día en TREFEMAC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000"/>
            <a:ext cx="10079640" cy="735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9"/>
          <p:cNvCxnSpPr/>
          <p:nvPr/>
        </p:nvCxnSpPr>
        <p:spPr>
          <a:xfrm rot="10800000">
            <a:off x="2952000" y="5472000"/>
            <a:ext cx="72000" cy="792000"/>
          </a:xfrm>
          <a:prstGeom prst="straightConnector1">
            <a:avLst/>
          </a:prstGeom>
          <a:noFill/>
          <a:ln cap="flat" cmpd="sng" w="29150">
            <a:solidFill>
              <a:srgbClr val="00FF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29"/>
          <p:cNvCxnSpPr/>
          <p:nvPr/>
        </p:nvCxnSpPr>
        <p:spPr>
          <a:xfrm flipH="1" rot="10800000">
            <a:off x="3960000" y="3456000"/>
            <a:ext cx="864000" cy="576000"/>
          </a:xfrm>
          <a:prstGeom prst="straightConnector1">
            <a:avLst/>
          </a:prstGeom>
          <a:noFill/>
          <a:ln cap="flat" cmpd="sng" w="19075">
            <a:solidFill>
              <a:srgbClr val="00FF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29"/>
          <p:cNvCxnSpPr/>
          <p:nvPr/>
        </p:nvCxnSpPr>
        <p:spPr>
          <a:xfrm>
            <a:off x="6768000" y="3312000"/>
            <a:ext cx="648000" cy="216000"/>
          </a:xfrm>
          <a:prstGeom prst="straightConnector1">
            <a:avLst/>
          </a:prstGeom>
          <a:noFill/>
          <a:ln cap="flat" cmpd="sng" w="19075">
            <a:solidFill>
              <a:srgbClr val="00FF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29"/>
          <p:cNvSpPr/>
          <p:nvPr/>
        </p:nvSpPr>
        <p:spPr>
          <a:xfrm>
            <a:off x="8748000" y="3384000"/>
            <a:ext cx="432000" cy="360000"/>
          </a:xfrm>
          <a:prstGeom prst="rect">
            <a:avLst/>
          </a:prstGeom>
          <a:noFill/>
          <a:ln cap="flat" cmpd="sng" w="38150">
            <a:solidFill>
              <a:srgbClr val="FF00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2376000" y="72000"/>
            <a:ext cx="61257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Células con polaridad: dendritas, cuerpo, axón, terminales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2376360" y="396000"/>
            <a:ext cx="73832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Se Comunican: potenciales de acción (otras: parácrinas, Gap Junction)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2304360" y="720000"/>
            <a:ext cx="74876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Potenciales de acción: propiedades eléctricas, intecambio de iones,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8784000" y="3888000"/>
            <a:ext cx="10951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sinápsis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3816000" y="6336000"/>
            <a:ext cx="1080000" cy="360000"/>
          </a:xfrm>
          <a:prstGeom prst="rect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/>
        </p:nvSpPr>
        <p:spPr>
          <a:xfrm>
            <a:off x="4896000" y="6372000"/>
            <a:ext cx="342972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Recibe información de otras neuronas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728000" y="1908000"/>
            <a:ext cx="1980000" cy="360000"/>
          </a:xfrm>
          <a:prstGeom prst="rect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36000" y="1913760"/>
            <a:ext cx="1764000" cy="68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Procesa e integra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4608000" y="2160000"/>
            <a:ext cx="720000" cy="360000"/>
          </a:xfrm>
          <a:prstGeom prst="rect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4140000" y="1450440"/>
            <a:ext cx="1764000" cy="88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Lleva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Información por largas distancias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6156000" y="2160000"/>
            <a:ext cx="1980000" cy="360000"/>
          </a:xfrm>
          <a:prstGeom prst="rect">
            <a:avLst/>
          </a:prstGeom>
          <a:noFill/>
          <a:ln cap="flat" cmpd="sng" w="291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6408000" y="1486800"/>
            <a:ext cx="1764000" cy="889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Transmite  información a otras neuronas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 rot="-1889400">
            <a:off x="3096000" y="3456000"/>
            <a:ext cx="110592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 strike="noStrike">
                <a:solidFill>
                  <a:srgbClr val="CC00CC"/>
                </a:solidFill>
                <a:latin typeface="Arial"/>
                <a:ea typeface="Arial"/>
                <a:cs typeface="Arial"/>
                <a:sym typeface="Arial"/>
              </a:rPr>
              <a:t>Axon Hillock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9"/>
          <p:cNvCxnSpPr/>
          <p:nvPr/>
        </p:nvCxnSpPr>
        <p:spPr>
          <a:xfrm>
            <a:off x="3556080" y="3816000"/>
            <a:ext cx="0" cy="360000"/>
          </a:xfrm>
          <a:prstGeom prst="straightConnector1">
            <a:avLst/>
          </a:prstGeom>
          <a:noFill/>
          <a:ln cap="flat" cmpd="sng" w="1907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" name="Google Shape;158;p29"/>
          <p:cNvSpPr/>
          <p:nvPr/>
        </p:nvSpPr>
        <p:spPr>
          <a:xfrm>
            <a:off x="648000" y="5472000"/>
            <a:ext cx="1872000" cy="57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828000" y="6120000"/>
            <a:ext cx="1872000" cy="57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032000" y="5220000"/>
            <a:ext cx="1872000" cy="57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080" y="618480"/>
            <a:ext cx="7619760" cy="54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 rot="-7561200">
            <a:off x="1885680" y="1339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66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0"/>
          <p:cNvSpPr/>
          <p:nvPr/>
        </p:nvSpPr>
        <p:spPr>
          <a:xfrm rot="-7561200">
            <a:off x="1909080" y="2779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00CC33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0"/>
          <p:cNvSpPr/>
          <p:nvPr/>
        </p:nvSpPr>
        <p:spPr>
          <a:xfrm rot="-7561200">
            <a:off x="1932480" y="4327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99FF99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30"/>
          <p:cNvSpPr/>
          <p:nvPr/>
        </p:nvSpPr>
        <p:spPr>
          <a:xfrm rot="-7561200">
            <a:off x="1955880" y="3535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0"/>
          <p:cNvSpPr/>
          <p:nvPr/>
        </p:nvSpPr>
        <p:spPr>
          <a:xfrm rot="-7561200">
            <a:off x="1979280" y="2095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0099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0"/>
          <p:cNvSpPr/>
          <p:nvPr/>
        </p:nvSpPr>
        <p:spPr>
          <a:xfrm rot="-6149400">
            <a:off x="3190680" y="1087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0"/>
          <p:cNvSpPr txBox="1"/>
          <p:nvPr/>
        </p:nvSpPr>
        <p:spPr>
          <a:xfrm>
            <a:off x="4284000" y="4068000"/>
            <a:ext cx="4212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Disparo: intercambio de iones entre el exterior y el interior de la membrana</a:t>
            </a:r>
            <a:br>
              <a:rPr lang="es-AR" sz="1800"/>
            </a:br>
            <a:r>
              <a:rPr b="1" lang="es-AR" sz="18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 Na+, K+, Cl-, Ca2+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30"/>
          <p:cNvCxnSpPr/>
          <p:nvPr/>
        </p:nvCxnSpPr>
        <p:spPr>
          <a:xfrm>
            <a:off x="6048000" y="5292000"/>
            <a:ext cx="0" cy="504000"/>
          </a:xfrm>
          <a:prstGeom prst="straightConnector1">
            <a:avLst/>
          </a:prstGeom>
          <a:noFill/>
          <a:ln cap="flat" cmpd="sng" w="19075">
            <a:solidFill>
              <a:srgbClr val="FF00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p30"/>
          <p:cNvSpPr txBox="1"/>
          <p:nvPr/>
        </p:nvSpPr>
        <p:spPr>
          <a:xfrm>
            <a:off x="4572000" y="5832000"/>
            <a:ext cx="316800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Propiedades bioquímicas y electroquímicas de la membrana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252000" y="2323440"/>
            <a:ext cx="144000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En base a la fuerza de los estímulos de entrada, la neurona “decide” si pasa esa información o no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4428000" y="1358640"/>
            <a:ext cx="3636000" cy="108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Si la estimulación es suficientemente fuerte (axon Hillock) la información se transmite por el axón, fenómeno conocido como Potencial de Acción: “La neurona dispara”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flipH="1" rot="10800000">
            <a:off x="3600000" y="2088000"/>
            <a:ext cx="864000" cy="900000"/>
          </a:xfrm>
          <a:prstGeom prst="straightConnector1">
            <a:avLst/>
          </a:prstGeom>
          <a:noFill/>
          <a:ln cap="flat" cmpd="sng" w="19075">
            <a:solidFill>
              <a:srgbClr val="FF00FF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78" name="Google Shape;178;p30"/>
          <p:cNvSpPr/>
          <p:nvPr/>
        </p:nvSpPr>
        <p:spPr>
          <a:xfrm rot="-7561200">
            <a:off x="492480" y="533520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00CC33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0"/>
          <p:cNvSpPr txBox="1"/>
          <p:nvPr/>
        </p:nvSpPr>
        <p:spPr>
          <a:xfrm>
            <a:off x="900000" y="5364000"/>
            <a:ext cx="278532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400" strike="noStrike">
                <a:latin typeface="Arial"/>
                <a:ea typeface="Arial"/>
                <a:cs typeface="Arial"/>
                <a:sym typeface="Arial"/>
              </a:rPr>
              <a:t>Potencial postsináptico exitatorio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/>
          <p:nvPr/>
        </p:nvSpPr>
        <p:spPr>
          <a:xfrm rot="-7663200">
            <a:off x="509040" y="5697360"/>
            <a:ext cx="343080" cy="360000"/>
          </a:xfrm>
          <a:custGeom>
            <a:rect b="b" l="l" r="r" t="t"/>
            <a:pathLst>
              <a:path extrusionOk="0" h="861" w="640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0"/>
          <p:cNvSpPr txBox="1"/>
          <p:nvPr/>
        </p:nvSpPr>
        <p:spPr>
          <a:xfrm>
            <a:off x="900360" y="5760000"/>
            <a:ext cx="282348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400" strike="noStrike">
                <a:latin typeface="Arial"/>
                <a:ea typeface="Arial"/>
                <a:cs typeface="Arial"/>
                <a:sym typeface="Arial"/>
              </a:rPr>
              <a:t>Potencial postsináptico inhibitorio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0"/>
          <p:cNvCxnSpPr/>
          <p:nvPr/>
        </p:nvCxnSpPr>
        <p:spPr>
          <a:xfrm>
            <a:off x="3492000" y="3096000"/>
            <a:ext cx="0" cy="828000"/>
          </a:xfrm>
          <a:prstGeom prst="straightConnector1">
            <a:avLst/>
          </a:prstGeom>
          <a:noFill/>
          <a:ln cap="flat" cmpd="sng" w="29150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0"/>
          <p:cNvSpPr txBox="1"/>
          <p:nvPr/>
        </p:nvSpPr>
        <p:spPr>
          <a:xfrm>
            <a:off x="3420000" y="180000"/>
            <a:ext cx="314928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 Potencial de Acción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2988000" y="36000"/>
            <a:ext cx="417204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6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Gradiente electroquímico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828360" y="540000"/>
            <a:ext cx="30672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Gradiente químico (iones)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5760720" y="612000"/>
            <a:ext cx="32652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8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Gradiente eléctrico (cargas)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" y="1494360"/>
            <a:ext cx="100796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360000" y="3960000"/>
            <a:ext cx="543600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600" strike="noStrike">
                <a:latin typeface="Arial"/>
                <a:ea typeface="Arial"/>
                <a:cs typeface="Arial"/>
                <a:sym typeface="Arial"/>
              </a:rPr>
              <a:t>Membrana en reposo         = - 70 mV</a:t>
            </a:r>
            <a:br>
              <a:rPr lang="es-AR" sz="1800"/>
            </a:br>
            <a:r>
              <a:rPr b="0" lang="es-AR" sz="1600" strike="noStrike">
                <a:latin typeface="Arial"/>
                <a:ea typeface="Arial"/>
                <a:cs typeface="Arial"/>
                <a:sym typeface="Arial"/>
              </a:rPr>
              <a:t>(equilibrio electroquímico)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7416000" y="2124000"/>
            <a:ext cx="65628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4392360" y="6048000"/>
            <a:ext cx="5144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8568000" y="2952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8568360" y="2952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8928720" y="2952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9289080" y="2952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8209080" y="2880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7885440" y="2808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9613800" y="2988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7381800" y="2808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6770160" y="2736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6194520" y="2700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6770520" y="2736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5978880" y="2700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5511240" y="2664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079600" y="2664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503960" y="2628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4036320" y="2664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3532680" y="2736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029040" y="2772000"/>
            <a:ext cx="33012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8568000" y="514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8928720" y="514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9289080" y="514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8209080" y="5076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7885440" y="5076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9613800" y="5184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7381800" y="5004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410520" y="4860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6122880" y="4824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691240" y="478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223600" y="4752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503960" y="4752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216320" y="4716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3964680" y="478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3677040" y="4788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7058160" y="4896000"/>
            <a:ext cx="2660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31"/>
          <p:cNvCxnSpPr/>
          <p:nvPr/>
        </p:nvCxnSpPr>
        <p:spPr>
          <a:xfrm flipH="1">
            <a:off x="3348000" y="2160000"/>
            <a:ext cx="668160" cy="1757160"/>
          </a:xfrm>
          <a:prstGeom prst="straightConnector1">
            <a:avLst/>
          </a:prstGeom>
          <a:noFill/>
          <a:ln cap="flat" cmpd="sng" w="572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31"/>
          <p:cNvCxnSpPr/>
          <p:nvPr/>
        </p:nvCxnSpPr>
        <p:spPr>
          <a:xfrm rot="10800000">
            <a:off x="3312000" y="4320000"/>
            <a:ext cx="750600" cy="1470240"/>
          </a:xfrm>
          <a:prstGeom prst="straightConnector1">
            <a:avLst/>
          </a:prstGeom>
          <a:noFill/>
          <a:ln cap="flat" cmpd="sng" w="572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1"/>
          <p:cNvSpPr txBox="1"/>
          <p:nvPr/>
        </p:nvSpPr>
        <p:spPr>
          <a:xfrm>
            <a:off x="1116000" y="792000"/>
            <a:ext cx="2286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[Na+] ext &gt;  [Na+] int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188360" y="1044000"/>
            <a:ext cx="20736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 [K+] int &gt;  [K+] ext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5724360" y="936000"/>
            <a:ext cx="317376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1800" strike="noStrike">
                <a:latin typeface="Arial"/>
                <a:ea typeface="Arial"/>
                <a:cs typeface="Arial"/>
                <a:sym typeface="Arial"/>
              </a:rPr>
              <a:t> Cargas + ext &gt;   Cargas + int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278640" y="245160"/>
            <a:ext cx="8721000" cy="40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2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Los iones no difunden por la membrana:</a:t>
            </a:r>
            <a:r>
              <a:rPr b="1" lang="es-AR" sz="22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3 canales y una bomba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2000" y="144000"/>
            <a:ext cx="576000" cy="5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2"/>
          <p:cNvGrpSpPr/>
          <p:nvPr/>
        </p:nvGrpSpPr>
        <p:grpSpPr>
          <a:xfrm>
            <a:off x="216000" y="3204000"/>
            <a:ext cx="9752400" cy="2825280"/>
            <a:chOff x="216000" y="3204000"/>
            <a:chExt cx="9752400" cy="2825280"/>
          </a:xfrm>
        </p:grpSpPr>
        <p:pic>
          <p:nvPicPr>
            <p:cNvPr id="241" name="Google Shape;24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00" y="3240000"/>
              <a:ext cx="8136000" cy="2789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2"/>
            <p:cNvSpPr txBox="1"/>
            <p:nvPr/>
          </p:nvSpPr>
          <p:spPr>
            <a:xfrm>
              <a:off x="936000" y="4104000"/>
              <a:ext cx="121536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Leak (K+)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3420000" y="4104000"/>
              <a:ext cx="137412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Na-V gated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6732360" y="4104000"/>
              <a:ext cx="1247400" cy="34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K-V gated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8424000" y="3780360"/>
              <a:ext cx="1544400" cy="1370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Canales iónicos: pasivos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Selectivos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Diversos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3096000" y="3204000"/>
              <a:ext cx="1872000" cy="2789280"/>
            </a:xfrm>
            <a:prstGeom prst="rect">
              <a:avLst/>
            </a:prstGeom>
            <a:noFill/>
            <a:ln cap="flat" cmpd="sng" w="57225">
              <a:solidFill>
                <a:srgbClr val="FF0000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1128960" y="988920"/>
            <a:ext cx="8777520" cy="1963080"/>
            <a:chOff x="1128960" y="988920"/>
            <a:chExt cx="8777520" cy="1963080"/>
          </a:xfrm>
        </p:grpSpPr>
        <p:pic>
          <p:nvPicPr>
            <p:cNvPr id="248" name="Google Shape;248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8960" y="988920"/>
              <a:ext cx="4703040" cy="1963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5940000" y="1548000"/>
              <a:ext cx="3966480" cy="60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Bomba de Na-K: activa –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sostiene gradiente electroquímico-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" name="Google Shape;250;p32"/>
            <p:cNvCxnSpPr/>
            <p:nvPr/>
          </p:nvCxnSpPr>
          <p:spPr>
            <a:xfrm rot="10800000">
              <a:off x="5112000" y="1368000"/>
              <a:ext cx="0" cy="1080000"/>
            </a:xfrm>
            <a:prstGeom prst="straightConnector1">
              <a:avLst/>
            </a:prstGeom>
            <a:noFill/>
            <a:ln cap="flat" cmpd="sng" w="29150">
              <a:solidFill>
                <a:srgbClr val="FF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1" name="Google Shape;251;p32"/>
            <p:cNvCxnSpPr/>
            <p:nvPr/>
          </p:nvCxnSpPr>
          <p:spPr>
            <a:xfrm>
              <a:off x="1368000" y="1224000"/>
              <a:ext cx="0" cy="936000"/>
            </a:xfrm>
            <a:prstGeom prst="straightConnector1">
              <a:avLst/>
            </a:prstGeom>
            <a:noFill/>
            <a:ln cap="flat" cmpd="sng" w="19075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52" name="Google Shape;252;p32"/>
          <p:cNvGrpSpPr/>
          <p:nvPr/>
        </p:nvGrpSpPr>
        <p:grpSpPr>
          <a:xfrm>
            <a:off x="2700000" y="5976000"/>
            <a:ext cx="5675760" cy="1545480"/>
            <a:chOff x="2700000" y="5976000"/>
            <a:chExt cx="5675760" cy="1545480"/>
          </a:xfrm>
        </p:grpSpPr>
        <p:pic>
          <p:nvPicPr>
            <p:cNvPr id="253" name="Google Shape;253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00000" y="6192000"/>
              <a:ext cx="2808000" cy="1329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2"/>
            <p:cNvSpPr txBox="1"/>
            <p:nvPr/>
          </p:nvSpPr>
          <p:spPr>
            <a:xfrm>
              <a:off x="2736000" y="6228000"/>
              <a:ext cx="71424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99FFFF"/>
                  </a:solidFill>
                  <a:latin typeface="Arial"/>
                  <a:ea typeface="Arial"/>
                  <a:cs typeface="Arial"/>
                  <a:sym typeface="Arial"/>
                </a:rPr>
                <a:t>Abierto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 txBox="1"/>
            <p:nvPr/>
          </p:nvSpPr>
          <p:spPr>
            <a:xfrm>
              <a:off x="3672000" y="6228360"/>
              <a:ext cx="76608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99FFFF"/>
                  </a:solidFill>
                  <a:latin typeface="Arial"/>
                  <a:ea typeface="Arial"/>
                  <a:cs typeface="Arial"/>
                  <a:sym typeface="Arial"/>
                </a:rPr>
                <a:t>Cerrado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4752000" y="6228720"/>
              <a:ext cx="75816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 strike="noStrike">
                  <a:solidFill>
                    <a:srgbClr val="99FFFF"/>
                  </a:solidFill>
                  <a:latin typeface="Arial"/>
                  <a:ea typeface="Arial"/>
                  <a:cs typeface="Arial"/>
                  <a:sym typeface="Arial"/>
                </a:rPr>
                <a:t>Inactivo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32"/>
            <p:cNvCxnSpPr/>
            <p:nvPr/>
          </p:nvCxnSpPr>
          <p:spPr>
            <a:xfrm flipH="1">
              <a:off x="2700000" y="6012000"/>
              <a:ext cx="324000" cy="180000"/>
            </a:xfrm>
            <a:prstGeom prst="straightConnector1">
              <a:avLst/>
            </a:prstGeom>
            <a:noFill/>
            <a:ln cap="flat" cmpd="sng" w="29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32"/>
            <p:cNvCxnSpPr/>
            <p:nvPr/>
          </p:nvCxnSpPr>
          <p:spPr>
            <a:xfrm>
              <a:off x="5040000" y="5976000"/>
              <a:ext cx="470160" cy="180000"/>
            </a:xfrm>
            <a:prstGeom prst="straightConnector1">
              <a:avLst/>
            </a:prstGeom>
            <a:noFill/>
            <a:ln cap="flat" cmpd="sng" w="29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32"/>
            <p:cNvSpPr txBox="1"/>
            <p:nvPr/>
          </p:nvSpPr>
          <p:spPr>
            <a:xfrm>
              <a:off x="5688000" y="6552000"/>
              <a:ext cx="2687760" cy="489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Importante para polaridad del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 strike="noStrike">
                  <a:solidFill>
                    <a:srgbClr val="00CCCC"/>
                  </a:solidFill>
                  <a:latin typeface="Arial"/>
                  <a:ea typeface="Arial"/>
                  <a:cs typeface="Arial"/>
                  <a:sym typeface="Arial"/>
                </a:rPr>
                <a:t>Potencial de acción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/>
        </p:nvSpPr>
        <p:spPr>
          <a:xfrm>
            <a:off x="2484000" y="108000"/>
            <a:ext cx="497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Dinámica del potencial de acción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1656000" y="7209720"/>
            <a:ext cx="7056000" cy="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Harvard Extension School: https://www.youtube.com/watch?v=oa6rvUJlg7o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1080000" y="108360"/>
            <a:ext cx="835200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La amplitud del potencial de acción no varia con la intensidad del estímulo.  Lo que varia es la frecuencia de disparos.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20" y="1484640"/>
            <a:ext cx="9662400" cy="50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504000" y="188640"/>
            <a:ext cx="9362880" cy="4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 strike="noStrike">
                <a:solidFill>
                  <a:srgbClr val="00CCCC"/>
                </a:solidFill>
                <a:latin typeface="Arial"/>
                <a:ea typeface="Arial"/>
                <a:cs typeface="Arial"/>
                <a:sym typeface="Arial"/>
              </a:rPr>
              <a:t>Sinápsis: eventos presinápticos y potenciales post-sinápticos 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" y="792000"/>
            <a:ext cx="7389000" cy="4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4104000" y="720000"/>
            <a:ext cx="3600000" cy="46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5"/>
          <p:cNvGrpSpPr/>
          <p:nvPr/>
        </p:nvGrpSpPr>
        <p:grpSpPr>
          <a:xfrm>
            <a:off x="4032000" y="2736000"/>
            <a:ext cx="6192000" cy="4788000"/>
            <a:chOff x="4032000" y="2736000"/>
            <a:chExt cx="6192000" cy="4788000"/>
          </a:xfrm>
        </p:grpSpPr>
        <p:pic>
          <p:nvPicPr>
            <p:cNvPr id="280" name="Google Shape;280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2000" y="2736000"/>
              <a:ext cx="5888520" cy="47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5"/>
            <p:cNvSpPr/>
            <p:nvPr/>
          </p:nvSpPr>
          <p:spPr>
            <a:xfrm>
              <a:off x="9693360" y="3055320"/>
              <a:ext cx="530640" cy="367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